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07675"/>
            <a:ext cx="7556500" cy="8572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4912" y="5073650"/>
            <a:ext cx="76200" cy="1158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0692" y="1187767"/>
            <a:ext cx="565658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679818" y="10366908"/>
            <a:ext cx="222250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6" Type="http://schemas.openxmlformats.org/officeDocument/2006/relationships/image" Target="../media/image15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3.jpg"/><Relationship Id="rId4" Type="http://schemas.openxmlformats.org/officeDocument/2006/relationships/image" Target="../media/image20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4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45.jp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Relationship Id="rId3" Type="http://schemas.openxmlformats.org/officeDocument/2006/relationships/image" Target="../media/image49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64.jpg"/><Relationship Id="rId4" Type="http://schemas.openxmlformats.org/officeDocument/2006/relationships/image" Target="../media/image65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59.png"/><Relationship Id="rId5" Type="http://schemas.openxmlformats.org/officeDocument/2006/relationships/image" Target="../media/image80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Relationship Id="rId3" Type="http://schemas.openxmlformats.org/officeDocument/2006/relationships/image" Target="../media/image82.jpg"/><Relationship Id="rId4" Type="http://schemas.openxmlformats.org/officeDocument/2006/relationships/image" Target="../media/image83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Relationship Id="rId3" Type="http://schemas.openxmlformats.org/officeDocument/2006/relationships/image" Target="../media/image84.png"/><Relationship Id="rId4" Type="http://schemas.openxmlformats.org/officeDocument/2006/relationships/image" Target="../media/image85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53.png"/><Relationship Id="rId5" Type="http://schemas.openxmlformats.org/officeDocument/2006/relationships/image" Target="../media/image91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6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png"/><Relationship Id="rId3" Type="http://schemas.openxmlformats.org/officeDocument/2006/relationships/image" Target="../media/image131.jpg"/><Relationship Id="rId4" Type="http://schemas.openxmlformats.org/officeDocument/2006/relationships/image" Target="../media/image132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jpg"/><Relationship Id="rId3" Type="http://schemas.openxmlformats.org/officeDocument/2006/relationships/image" Target="../media/image134.jpg"/><Relationship Id="rId4" Type="http://schemas.openxmlformats.org/officeDocument/2006/relationships/image" Target="../media/image135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png"/><Relationship Id="rId3" Type="http://schemas.openxmlformats.org/officeDocument/2006/relationships/image" Target="../media/image142.jpg"/><Relationship Id="rId4" Type="http://schemas.openxmlformats.org/officeDocument/2006/relationships/image" Target="../media/image143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44.png"/><Relationship Id="rId4" Type="http://schemas.openxmlformats.org/officeDocument/2006/relationships/image" Target="../media/image145.jpg"/><Relationship Id="rId5" Type="http://schemas.openxmlformats.org/officeDocument/2006/relationships/image" Target="../media/image146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0.pn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1.jpg"/><Relationship Id="rId3" Type="http://schemas.openxmlformats.org/officeDocument/2006/relationships/image" Target="../media/image152.jpg"/><Relationship Id="rId4" Type="http://schemas.openxmlformats.org/officeDocument/2006/relationships/image" Target="../media/image43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7" Type="http://schemas.openxmlformats.org/officeDocument/2006/relationships/image" Target="../media/image155.pn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info@serstech.com" TargetMode="External"/><Relationship Id="rId3" Type="http://schemas.openxmlformats.org/officeDocument/2006/relationships/image" Target="../media/image6.jp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9.png"/><Relationship Id="rId3" Type="http://schemas.openxmlformats.org/officeDocument/2006/relationships/image" Target="../media/image160.png"/><Relationship Id="rId4" Type="http://schemas.openxmlformats.org/officeDocument/2006/relationships/image" Target="../media/image161.pn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Relationship Id="rId4" Type="http://schemas.openxmlformats.org/officeDocument/2006/relationships/image" Target="../media/image169.pn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0.jpg"/><Relationship Id="rId3" Type="http://schemas.openxmlformats.org/officeDocument/2006/relationships/image" Target="../media/image171.jpg"/><Relationship Id="rId4" Type="http://schemas.openxmlformats.org/officeDocument/2006/relationships/image" Target="../media/image172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3.jpg"/><Relationship Id="rId3" Type="http://schemas.openxmlformats.org/officeDocument/2006/relationships/image" Target="../media/image174.png"/><Relationship Id="rId4" Type="http://schemas.openxmlformats.org/officeDocument/2006/relationships/image" Target="../media/image175.jp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6.jpg"/><Relationship Id="rId3" Type="http://schemas.openxmlformats.org/officeDocument/2006/relationships/image" Target="../media/image177.pn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8.jpg"/><Relationship Id="rId3" Type="http://schemas.openxmlformats.org/officeDocument/2006/relationships/image" Target="../media/image179.jpg"/><Relationship Id="rId4" Type="http://schemas.openxmlformats.org/officeDocument/2006/relationships/image" Target="../media/image180.png"/><Relationship Id="rId5" Type="http://schemas.openxmlformats.org/officeDocument/2006/relationships/image" Target="../media/image181.jp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2.jpg"/><Relationship Id="rId3" Type="http://schemas.openxmlformats.org/officeDocument/2006/relationships/image" Target="../media/image183.pn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4.jpg"/><Relationship Id="rId3" Type="http://schemas.openxmlformats.org/officeDocument/2006/relationships/image" Target="../media/image185.jp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6.png"/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hyperlink" Target="mailto:info@serstech.com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692" y="1187767"/>
            <a:ext cx="565658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434" b="1">
                <a:latin typeface="Arial"/>
                <a:cs typeface="Arial"/>
              </a:rPr>
              <a:t>Serstech</a:t>
            </a:r>
            <a:r>
              <a:rPr dirty="0" sz="4800" spc="-235" b="1">
                <a:latin typeface="Arial"/>
                <a:cs typeface="Arial"/>
              </a:rPr>
              <a:t> </a:t>
            </a:r>
            <a:r>
              <a:rPr dirty="0" sz="4800" spc="-280" b="1">
                <a:latin typeface="Arial"/>
                <a:cs typeface="Arial"/>
              </a:rPr>
              <a:t>100</a:t>
            </a:r>
            <a:r>
              <a:rPr dirty="0" sz="4800" spc="-229" b="1">
                <a:latin typeface="Arial"/>
                <a:cs typeface="Arial"/>
              </a:rPr>
              <a:t> </a:t>
            </a:r>
            <a:r>
              <a:rPr dirty="0" sz="4800" spc="-295" b="1">
                <a:latin typeface="Arial"/>
                <a:cs typeface="Arial"/>
              </a:rPr>
              <a:t>Indicator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7992" y="1791334"/>
            <a:ext cx="2617470" cy="1226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</a:pPr>
            <a:r>
              <a:rPr dirty="0" sz="3900" spc="-254">
                <a:latin typeface="Arial"/>
                <a:cs typeface="Arial"/>
              </a:rPr>
              <a:t>User</a:t>
            </a:r>
            <a:r>
              <a:rPr dirty="0" sz="3900" spc="-185">
                <a:latin typeface="Arial"/>
                <a:cs typeface="Arial"/>
              </a:rPr>
              <a:t> </a:t>
            </a:r>
            <a:r>
              <a:rPr dirty="0" sz="3900" spc="-100">
                <a:latin typeface="Arial"/>
                <a:cs typeface="Arial"/>
              </a:rPr>
              <a:t>manual </a:t>
            </a:r>
            <a:r>
              <a:rPr dirty="0" sz="3900" spc="-165">
                <a:latin typeface="Arial"/>
                <a:cs typeface="Arial"/>
              </a:rPr>
              <a:t>version</a:t>
            </a:r>
            <a:r>
              <a:rPr dirty="0" sz="3900" spc="-135">
                <a:latin typeface="Arial"/>
                <a:cs typeface="Arial"/>
              </a:rPr>
              <a:t> </a:t>
            </a:r>
            <a:r>
              <a:rPr dirty="0" sz="3900" spc="-275">
                <a:latin typeface="Arial"/>
                <a:cs typeface="Arial"/>
              </a:rPr>
              <a:t>6.1.X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96845" y="10172700"/>
            <a:ext cx="18872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70">
                <a:latin typeface="Arial"/>
                <a:cs typeface="Arial"/>
              </a:rPr>
              <a:t>©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2020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Serstech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AB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2317" y="165100"/>
            <a:ext cx="6099810" cy="1237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  <a:tabLst>
                <a:tab pos="54597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70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85">
                <a:solidFill>
                  <a:srgbClr val="92D050"/>
                </a:solidFill>
                <a:latin typeface="Arial"/>
                <a:cs typeface="Arial"/>
              </a:rPr>
              <a:t>Vial</a:t>
            </a:r>
            <a:r>
              <a:rPr dirty="0" sz="1600" spc="-5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holder</a:t>
            </a:r>
            <a:endParaRPr sz="1600">
              <a:latin typeface="Arial"/>
              <a:cs typeface="Arial"/>
            </a:endParaRPr>
          </a:p>
          <a:p>
            <a:pPr algn="just" marL="12700" marR="5080" indent="457200">
              <a:lnSpc>
                <a:spcPct val="96400"/>
              </a:lnSpc>
              <a:spcBef>
                <a:spcPts val="484"/>
              </a:spcBef>
            </a:pPr>
            <a:r>
              <a:rPr dirty="0" sz="1200" spc="-65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vial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holder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isused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foranalysis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ofliquid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samples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95">
                <a:latin typeface="Arial"/>
                <a:cs typeface="Arial"/>
              </a:rPr>
              <a:t>in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vials.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One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sample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vial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shipped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instrument. Generally, the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vial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holder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both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probe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tip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angled </a:t>
            </a:r>
            <a:r>
              <a:rPr dirty="0" sz="1200">
                <a:latin typeface="Arial"/>
                <a:cs typeface="Arial"/>
              </a:rPr>
              <a:t>probe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tip.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example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straight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probe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tib.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75017" y="1467230"/>
          <a:ext cx="6149975" cy="8034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5545"/>
                <a:gridCol w="3611879"/>
              </a:tblGrid>
              <a:tr h="1985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14960">
                        <a:lnSpc>
                          <a:spcPts val="138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holder</a:t>
                      </a:r>
                      <a:r>
                        <a:rPr dirty="0" sz="1200" spc="-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accepts</a:t>
                      </a:r>
                      <a:r>
                        <a:rPr dirty="0" sz="12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mL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vials</a:t>
                      </a:r>
                      <a:r>
                        <a:rPr dirty="0" sz="12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14.8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mm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outer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diameter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1.3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(±0.2)</a:t>
                      </a:r>
                      <a:r>
                        <a:rPr dirty="0" sz="1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85">
                          <a:latin typeface="Arial"/>
                          <a:cs typeface="Arial"/>
                        </a:rPr>
                        <a:t>mm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thickness.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454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09550">
                        <a:lnSpc>
                          <a:spcPts val="138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mount</a:t>
                      </a:r>
                      <a:r>
                        <a:rPr dirty="0" sz="12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vial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holder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simply</a:t>
                      </a:r>
                      <a:r>
                        <a:rPr dirty="0" sz="12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snapit</a:t>
                      </a:r>
                      <a:r>
                        <a:rPr dirty="0" sz="12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probe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tip.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Add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vial.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47320">
                        <a:lnSpc>
                          <a:spcPct val="955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WARNING: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Scanning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thermally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sensitive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cause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burning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target.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contained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tightly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sealed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vessel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(e.g.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capped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vial),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pressure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build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scan,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causing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subsequent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explosion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vial.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454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Place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vial</a:t>
                      </a:r>
                      <a:r>
                        <a:rPr dirty="0" sz="12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2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vial</a:t>
                      </a:r>
                      <a:r>
                        <a:rPr dirty="0" sz="12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holder.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45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Screw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cap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measurement.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1548383"/>
            <a:ext cx="2277745" cy="182676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534155"/>
            <a:ext cx="2308860" cy="1295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5398515"/>
            <a:ext cx="929411" cy="81806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455" y="6670420"/>
            <a:ext cx="2308860" cy="129539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6455" y="8124520"/>
            <a:ext cx="2316734" cy="1299832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9975" cy="1889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9195"/>
                <a:gridCol w="3618229"/>
              </a:tblGrid>
              <a:tr h="1889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Vial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holder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inserter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314325">
                        <a:lnSpc>
                          <a:spcPts val="1380"/>
                        </a:lnSpc>
                        <a:spcBef>
                          <a:spcPts val="6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insert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serves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vials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filled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0.4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mL.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62317" y="2710730"/>
            <a:ext cx="5980430" cy="1166495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469900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2.2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65">
                <a:solidFill>
                  <a:srgbClr val="92D050"/>
                </a:solidFill>
                <a:latin typeface="Arial"/>
                <a:cs typeface="Arial"/>
              </a:rPr>
              <a:t>Point</a:t>
            </a:r>
            <a:r>
              <a:rPr dirty="0" sz="1600" spc="-5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90">
                <a:solidFill>
                  <a:srgbClr val="92D050"/>
                </a:solidFill>
                <a:latin typeface="Arial"/>
                <a:cs typeface="Arial"/>
              </a:rPr>
              <a:t>and</a:t>
            </a:r>
            <a:r>
              <a:rPr dirty="0" sz="1600" spc="-5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92D050"/>
                </a:solidFill>
                <a:latin typeface="Arial"/>
                <a:cs typeface="Arial"/>
              </a:rPr>
              <a:t>shoot</a:t>
            </a:r>
            <a:r>
              <a:rPr dirty="0" sz="1600" spc="-4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adaptor</a:t>
            </a:r>
            <a:endParaRPr sz="1600">
              <a:latin typeface="Arial"/>
              <a:cs typeface="Arial"/>
            </a:endParaRPr>
          </a:p>
          <a:p>
            <a:pPr marL="12700" marR="5080" indent="457200">
              <a:lnSpc>
                <a:spcPct val="96100"/>
              </a:lnSpc>
              <a:spcBef>
                <a:spcPts val="685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point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shoot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adaptor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have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conical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shape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easy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measurement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any </a:t>
            </a:r>
            <a:r>
              <a:rPr dirty="0" sz="1200">
                <a:latin typeface="Arial"/>
                <a:cs typeface="Arial"/>
              </a:rPr>
              <a:t>size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shape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samples.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ensure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optimal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versatility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measurement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results. </a:t>
            </a:r>
            <a:r>
              <a:rPr dirty="0" sz="1200">
                <a:latin typeface="Arial"/>
                <a:cs typeface="Arial"/>
              </a:rPr>
              <a:t>Generally,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point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shoot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adaptor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both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straight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probe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tip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and </a:t>
            </a:r>
            <a:r>
              <a:rPr dirty="0" sz="1200">
                <a:latin typeface="Arial"/>
                <a:cs typeface="Arial"/>
              </a:rPr>
              <a:t>angled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probe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tip.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75017" y="4039870"/>
          <a:ext cx="6149975" cy="6275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3170"/>
                <a:gridCol w="3564254"/>
              </a:tblGrid>
              <a:tr h="1666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5974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attach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point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shoot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adaptor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please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follow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steps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bellow: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486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7050" marR="299085" indent="-228600">
                        <a:lnSpc>
                          <a:spcPts val="138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Align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bezels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adaptor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corresponding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notches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tip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ct val="100000"/>
                        </a:lnSpc>
                        <a:spcBef>
                          <a:spcPts val="490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Align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adaptor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position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197485" indent="-228600">
                        <a:lnSpc>
                          <a:spcPts val="1380"/>
                        </a:lnSpc>
                        <a:spcBef>
                          <a:spcPts val="660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Slightly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pull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rotate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removing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adaptor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398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949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42900">
                        <a:lnSpc>
                          <a:spcPct val="961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point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shoot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adaptor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measurements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made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e.g.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through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transparent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plastic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bags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gently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adaptor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against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bag.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335280">
                        <a:lnSpc>
                          <a:spcPts val="1380"/>
                        </a:lnSpc>
                        <a:spcBef>
                          <a:spcPts val="63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NOTE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focus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typically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under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20μm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(0.02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mm)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2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32080">
                        <a:lnSpc>
                          <a:spcPts val="138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WARNING: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Keep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against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adaptor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until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diode,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invisible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activity,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turned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off.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647700"/>
            <a:ext cx="2307971" cy="172910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4120769"/>
            <a:ext cx="2263140" cy="150875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5788278"/>
            <a:ext cx="2364359" cy="132651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455" y="7273670"/>
            <a:ext cx="2351405" cy="178739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6455" y="9223044"/>
            <a:ext cx="655319" cy="1013460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62317" y="165100"/>
            <a:ext cx="2237105" cy="647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tabLst>
                <a:tab pos="698500" algn="l"/>
              </a:tabLst>
            </a:pPr>
            <a:r>
              <a:rPr dirty="0" sz="1600" spc="-25">
                <a:solidFill>
                  <a:srgbClr val="92D050"/>
                </a:solidFill>
                <a:latin typeface="Arial"/>
                <a:cs typeface="Arial"/>
              </a:rPr>
              <a:t>3.3</a:t>
            </a: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35">
                <a:solidFill>
                  <a:srgbClr val="92D050"/>
                </a:solidFill>
                <a:latin typeface="Arial"/>
                <a:cs typeface="Arial"/>
              </a:rPr>
              <a:t>Bottle</a:t>
            </a:r>
            <a:r>
              <a:rPr dirty="0" sz="1600" spc="-7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adaptor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62317" y="943356"/>
            <a:ext cx="6085205" cy="73596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 indent="457200">
              <a:lnSpc>
                <a:spcPct val="9610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bottle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adaptor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looks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similar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point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shoot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adaptor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when </a:t>
            </a:r>
            <a:r>
              <a:rPr dirty="0" sz="1200">
                <a:latin typeface="Arial"/>
                <a:cs typeface="Arial"/>
              </a:rPr>
              <a:t>measuring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through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transparent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container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thickness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1.0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-</a:t>
            </a:r>
            <a:r>
              <a:rPr dirty="0" sz="1200">
                <a:latin typeface="Arial"/>
                <a:cs typeface="Arial"/>
              </a:rPr>
              <a:t>1.5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mm.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Generally,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the </a:t>
            </a:r>
            <a:r>
              <a:rPr dirty="0" sz="1200">
                <a:latin typeface="Arial"/>
                <a:cs typeface="Arial"/>
              </a:rPr>
              <a:t>bottle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adaptor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both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probe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tip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angled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probe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tip.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example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straight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probe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tip.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2067560"/>
          <a:ext cx="6149975" cy="4566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6495"/>
                <a:gridCol w="3630929"/>
              </a:tblGrid>
              <a:tr h="1708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A4A4A4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02235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attach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bottle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adaptor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please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follow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steps bellow: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438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7050" marR="365760" indent="-228600">
                        <a:lnSpc>
                          <a:spcPts val="1400"/>
                        </a:lnSpc>
                        <a:buAutoNum type="arabicPeriod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Align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bezels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adaptor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corresponding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notches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tip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ct val="100000"/>
                        </a:lnSpc>
                        <a:spcBef>
                          <a:spcPts val="49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Align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adaptor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position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265430" indent="-228600">
                        <a:lnSpc>
                          <a:spcPts val="1380"/>
                        </a:lnSpc>
                        <a:spcBef>
                          <a:spcPts val="630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Slightly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pull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rotate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removing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adaptor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A4A4A4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Measure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without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adaptor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container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1.5-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302260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4.0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thick.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Place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container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flush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tip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measurement.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A4A4A4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762317" y="6771005"/>
            <a:ext cx="6043295" cy="929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  <a:tabLst>
                <a:tab pos="698500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3.4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400" spc="-80">
                <a:solidFill>
                  <a:srgbClr val="92D050"/>
                </a:solidFill>
                <a:latin typeface="Arial"/>
                <a:cs typeface="Arial"/>
              </a:rPr>
              <a:t>Angled</a:t>
            </a:r>
            <a:r>
              <a:rPr dirty="0" sz="1400" spc="-6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92D050"/>
                </a:solidFill>
                <a:latin typeface="Arial"/>
                <a:cs typeface="Arial"/>
              </a:rPr>
              <a:t>probe</a:t>
            </a:r>
            <a:r>
              <a:rPr dirty="0" sz="1400" spc="-6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tip</a:t>
            </a:r>
            <a:endParaRPr sz="1400">
              <a:latin typeface="Arial"/>
              <a:cs typeface="Arial"/>
            </a:endParaRPr>
          </a:p>
          <a:p>
            <a:pPr marL="12700" marR="5080" indent="457200">
              <a:lnSpc>
                <a:spcPts val="1380"/>
              </a:lnSpc>
              <a:spcBef>
                <a:spcPts val="134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angled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probe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tip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analysis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solid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samples.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for </a:t>
            </a:r>
            <a:r>
              <a:rPr dirty="0" sz="1200">
                <a:latin typeface="Arial"/>
                <a:cs typeface="Arial"/>
              </a:rPr>
              <a:t>measurements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e.g.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powders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through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plastic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sampling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potentially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explosive substances.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775017" y="8088883"/>
          <a:ext cx="6149975" cy="1699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3170"/>
                <a:gridCol w="3564254"/>
              </a:tblGrid>
              <a:tr h="1699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angled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tip.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2149601"/>
            <a:ext cx="2293366" cy="154685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857752"/>
            <a:ext cx="2277745" cy="127888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5295391"/>
            <a:ext cx="2247265" cy="126174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455" y="8170227"/>
            <a:ext cx="2307971" cy="1538605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75005" y="346075"/>
          <a:ext cx="6149975" cy="8886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3170"/>
                <a:gridCol w="3564254"/>
              </a:tblGrid>
              <a:tr h="217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40335">
                        <a:lnSpc>
                          <a:spcPts val="138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WARNING: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mounting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angled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tip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turned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off.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beam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result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serious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eye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05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damage!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85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358775">
                        <a:lnSpc>
                          <a:spcPct val="961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mount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angled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remove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tip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two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specially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designed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wrenches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supplied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instrument.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98425">
                        <a:lnSpc>
                          <a:spcPts val="1380"/>
                        </a:lnSpc>
                        <a:spcBef>
                          <a:spcPts val="63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Place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wrench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notch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tip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next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body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similar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notch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two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rubber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rings.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40322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Hold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wrench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next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main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body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turn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wrench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tip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counterclockwise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remove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137795">
                        <a:lnSpc>
                          <a:spcPct val="96100"/>
                        </a:lnSpc>
                        <a:spcBef>
                          <a:spcPts val="100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Attach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angled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tip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gently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inserting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threaded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screw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place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hand.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wrenches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tighten.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tip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securely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fastened,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overtighten.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11125">
                        <a:lnSpc>
                          <a:spcPts val="1380"/>
                        </a:lnSpc>
                        <a:spcBef>
                          <a:spcPts val="6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angled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tip accepts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point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shoot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adaptor,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bottle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adaptor,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holder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cap.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16205">
                        <a:lnSpc>
                          <a:spcPct val="961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damage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invisible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shutter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mounting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angled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tip.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shutter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prevents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accidental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collimated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beam.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432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68910">
                        <a:lnSpc>
                          <a:spcPct val="959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Put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flat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surface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adaptor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contact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measurement.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Since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take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turned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operator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can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move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away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safe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area.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033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647649"/>
            <a:ext cx="1009015" cy="89108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1701800"/>
            <a:ext cx="2307971" cy="169100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3551554"/>
            <a:ext cx="2255266" cy="168211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455" y="5392420"/>
            <a:ext cx="2364359" cy="132651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6455" y="6877684"/>
            <a:ext cx="2336800" cy="84835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6455" y="7884794"/>
            <a:ext cx="2273935" cy="1272540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990917" y="543306"/>
            <a:ext cx="17062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3.5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70">
                <a:solidFill>
                  <a:srgbClr val="92D050"/>
                </a:solidFill>
                <a:latin typeface="Arial"/>
                <a:cs typeface="Arial"/>
              </a:rPr>
              <a:t>Calibration</a:t>
            </a:r>
            <a:r>
              <a:rPr dirty="0" sz="1600" spc="-1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92D050"/>
                </a:solidFill>
                <a:latin typeface="Arial"/>
                <a:cs typeface="Arial"/>
              </a:rPr>
              <a:t>cap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1038605"/>
          <a:ext cx="6197600" cy="1683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9045"/>
                <a:gridCol w="3596004"/>
              </a:tblGrid>
              <a:tr h="1683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66675">
                        <a:lnSpc>
                          <a:spcPct val="961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cap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contains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polystyrene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target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control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protecting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optics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inside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tip.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990917" y="3087116"/>
            <a:ext cx="13138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3.6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240">
                <a:solidFill>
                  <a:srgbClr val="92D050"/>
                </a:solidFill>
                <a:latin typeface="Arial"/>
                <a:cs typeface="Arial"/>
              </a:rPr>
              <a:t>USB</a:t>
            </a:r>
            <a:r>
              <a:rPr dirty="0" sz="1600" spc="-5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10">
                <a:solidFill>
                  <a:srgbClr val="92D050"/>
                </a:solidFill>
                <a:latin typeface="Arial"/>
                <a:cs typeface="Arial"/>
              </a:rPr>
              <a:t>Cable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775017" y="3582415"/>
          <a:ext cx="6197600" cy="312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9045"/>
                <a:gridCol w="3596004"/>
              </a:tblGrid>
              <a:tr h="1708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6675" marR="284480">
                        <a:lnSpc>
                          <a:spcPct val="964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supplied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USB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cable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connection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cable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PC,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access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ChemDash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ONE.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73025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USB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cable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connect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optional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USB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charger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Indicator.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1121791"/>
            <a:ext cx="2293620" cy="152400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663441"/>
            <a:ext cx="2327275" cy="155003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0938" y="5372227"/>
            <a:ext cx="2141798" cy="1258570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2317" y="543306"/>
            <a:ext cx="4368800" cy="570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690" algn="l"/>
              </a:tabLst>
            </a:pPr>
            <a:r>
              <a:rPr dirty="0" sz="1600" spc="-50">
                <a:solidFill>
                  <a:srgbClr val="92D050"/>
                </a:solidFill>
                <a:latin typeface="Arial"/>
                <a:cs typeface="Arial"/>
              </a:rPr>
              <a:t>3</a:t>
            </a: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Indicator</a:t>
            </a:r>
            <a:endParaRPr sz="16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930"/>
              </a:spcBef>
            </a:pP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Indicator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functions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 controlled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through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Keypad.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5408548"/>
          <a:ext cx="6140450" cy="1384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960"/>
                <a:gridCol w="4980940"/>
              </a:tblGrid>
              <a:tr h="138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8128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side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clearly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visible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warning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operating.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75017" y="6977380"/>
          <a:ext cx="6149975" cy="1797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0279"/>
                <a:gridCol w="2557145"/>
              </a:tblGrid>
              <a:tr h="1797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874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backside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 be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found: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>
                        <a:lnSpc>
                          <a:spcPts val="1410"/>
                        </a:lnSpc>
                        <a:spcBef>
                          <a:spcPts val="49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Product</a:t>
                      </a:r>
                      <a:r>
                        <a:rPr dirty="0" sz="12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ID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527685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safety information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1007744">
                        <a:lnSpc>
                          <a:spcPts val="1380"/>
                        </a:lnSpc>
                        <a:spcBef>
                          <a:spcPts val="1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Serial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number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QR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code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493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grpSp>
        <p:nvGrpSpPr>
          <p:cNvPr id="8" name="object 8" descr=""/>
          <p:cNvGrpSpPr/>
          <p:nvPr/>
        </p:nvGrpSpPr>
        <p:grpSpPr>
          <a:xfrm>
            <a:off x="4586604" y="7660258"/>
            <a:ext cx="139700" cy="343535"/>
            <a:chOff x="4586604" y="7660258"/>
            <a:chExt cx="139700" cy="343535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6604" y="7660258"/>
              <a:ext cx="139700" cy="16827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6604" y="7835010"/>
              <a:ext cx="139700" cy="16827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4586604" y="8187690"/>
            <a:ext cx="139700" cy="342900"/>
            <a:chOff x="4586604" y="8187690"/>
            <a:chExt cx="139700" cy="342900"/>
          </a:xfrm>
        </p:grpSpPr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6604" y="8187690"/>
              <a:ext cx="139700" cy="16827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6604" y="8362315"/>
              <a:ext cx="139700" cy="168275"/>
            </a:xfrm>
            <a:prstGeom prst="rect">
              <a:avLst/>
            </a:prstGeom>
          </p:spPr>
        </p:pic>
      </p:grp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775017" y="9133840"/>
          <a:ext cx="6140450" cy="606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485"/>
                <a:gridCol w="5225415"/>
              </a:tblGrid>
              <a:tr h="606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314325" marR="64769">
                        <a:lnSpc>
                          <a:spcPts val="1380"/>
                        </a:lnSpc>
                        <a:spcBef>
                          <a:spcPts val="53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Important</a:t>
                      </a:r>
                      <a:r>
                        <a:rPr dirty="0" sz="1200" spc="3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200" spc="3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Analysis</a:t>
                      </a:r>
                      <a:r>
                        <a:rPr dirty="0" sz="1200" spc="3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3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strongly</a:t>
                      </a:r>
                      <a:r>
                        <a:rPr dirty="0" sz="1200" spc="3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reflecting</a:t>
                      </a:r>
                      <a:r>
                        <a:rPr dirty="0" sz="1200" spc="3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samples,</a:t>
                      </a:r>
                      <a:r>
                        <a:rPr dirty="0" sz="1200" spc="3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e.</a:t>
                      </a:r>
                      <a:r>
                        <a:rPr dirty="0" sz="1200" spc="3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g.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mirrors,</a:t>
                      </a:r>
                      <a:r>
                        <a:rPr dirty="0" sz="1200" spc="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20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avoided</a:t>
                      </a:r>
                      <a:r>
                        <a:rPr dirty="0" sz="1200" spc="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since</a:t>
                      </a:r>
                      <a:r>
                        <a:rPr dirty="0" sz="120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200" spc="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harm</a:t>
                      </a:r>
                      <a:r>
                        <a:rPr dirty="0" sz="120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void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warranty.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5" name="object 15" descr=""/>
          <p:cNvGrpSpPr/>
          <p:nvPr/>
        </p:nvGrpSpPr>
        <p:grpSpPr>
          <a:xfrm>
            <a:off x="790575" y="1232979"/>
            <a:ext cx="6026150" cy="4003040"/>
            <a:chOff x="790575" y="1232979"/>
            <a:chExt cx="6026150" cy="4003040"/>
          </a:xfrm>
        </p:grpSpPr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750" y="1236090"/>
              <a:ext cx="6019165" cy="399669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92162" y="1234566"/>
              <a:ext cx="6022975" cy="3999865"/>
            </a:xfrm>
            <a:custGeom>
              <a:avLst/>
              <a:gdLst/>
              <a:ahLst/>
              <a:cxnLst/>
              <a:rect l="l" t="t" r="r" b="b"/>
              <a:pathLst>
                <a:path w="6022975" h="3999865">
                  <a:moveTo>
                    <a:pt x="0" y="3999865"/>
                  </a:moveTo>
                  <a:lnTo>
                    <a:pt x="6022467" y="3999865"/>
                  </a:lnTo>
                  <a:lnTo>
                    <a:pt x="6022467" y="0"/>
                  </a:lnTo>
                  <a:lnTo>
                    <a:pt x="0" y="0"/>
                  </a:lnTo>
                  <a:lnTo>
                    <a:pt x="0" y="39998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5490590"/>
            <a:ext cx="670382" cy="1225550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455" y="7056501"/>
            <a:ext cx="3370072" cy="1640205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6455" y="9212274"/>
            <a:ext cx="449580" cy="396240"/>
          </a:xfrm>
          <a:prstGeom prst="rect">
            <a:avLst/>
          </a:prstGeom>
        </p:spPr>
      </p:pic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2317" y="165100"/>
            <a:ext cx="6101080" cy="3353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  <a:tabLst>
                <a:tab pos="54597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60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</a:pPr>
            <a:r>
              <a:rPr dirty="0" sz="1200" b="1">
                <a:latin typeface="Arial"/>
                <a:cs typeface="Arial"/>
              </a:rPr>
              <a:t>NOTE: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aware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measurement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sensitive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stray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light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entering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instrument </a:t>
            </a:r>
            <a:r>
              <a:rPr dirty="0" sz="1200">
                <a:latin typeface="Arial"/>
                <a:cs typeface="Arial"/>
              </a:rPr>
              <a:t>through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probe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tip.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Stray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light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damage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cause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corruption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measurement.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Daylight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usually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contains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substantial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amount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near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infrared </a:t>
            </a:r>
            <a:r>
              <a:rPr dirty="0" sz="1200">
                <a:latin typeface="Arial"/>
                <a:cs typeface="Arial"/>
              </a:rPr>
              <a:t>radiation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spectral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range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Raman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bands,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making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difficult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filter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out </a:t>
            </a:r>
            <a:r>
              <a:rPr dirty="0" sz="1200">
                <a:latin typeface="Arial"/>
                <a:cs typeface="Arial"/>
              </a:rPr>
              <a:t>without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simultaneously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reducing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detection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sensitivity.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doing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scan </a:t>
            </a:r>
            <a:r>
              <a:rPr dirty="0" sz="1200">
                <a:latin typeface="Arial"/>
                <a:cs typeface="Arial"/>
              </a:rPr>
              <a:t>outside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bright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sunlight,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recommended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scan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using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capped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vial </a:t>
            </a:r>
            <a:r>
              <a:rPr dirty="0" sz="1200">
                <a:latin typeface="Arial"/>
                <a:cs typeface="Arial"/>
              </a:rPr>
              <a:t>holder,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possible.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scanning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solid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materials,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e.g.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plastic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bags,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should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limit</a:t>
            </a:r>
            <a:r>
              <a:rPr dirty="0" sz="1200" spc="-25">
                <a:latin typeface="Arial"/>
                <a:cs typeface="Arial"/>
              </a:rPr>
              <a:t> the </a:t>
            </a:r>
            <a:r>
              <a:rPr dirty="0" sz="1200">
                <a:latin typeface="Arial"/>
                <a:cs typeface="Arial"/>
              </a:rPr>
              <a:t>amount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stray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light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much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possible,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e.g.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doing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measurements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shaded </a:t>
            </a:r>
            <a:r>
              <a:rPr dirty="0" sz="1200">
                <a:latin typeface="Arial"/>
                <a:cs typeface="Arial"/>
              </a:rPr>
              <a:t>area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cover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front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lens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aperture.Also,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please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note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dark</a:t>
            </a:r>
            <a:r>
              <a:rPr dirty="0" sz="1200" spc="3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substances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can </a:t>
            </a:r>
            <a:r>
              <a:rPr dirty="0" sz="1200">
                <a:latin typeface="Arial"/>
                <a:cs typeface="Arial"/>
              </a:rPr>
              <a:t>sometimes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absorb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energy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could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possibly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ignite,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substance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explosive,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could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detonated.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doubt,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recommend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starting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scanning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laser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power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set to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“Low”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“Start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delay”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function, so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 you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have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time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safely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move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away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before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measurement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initiated.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3.1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Keypad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75017" y="3744340"/>
          <a:ext cx="6140450" cy="4153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3420"/>
                <a:gridCol w="4094479"/>
              </a:tblGrid>
              <a:tr h="4153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just" marL="530225" indent="-460375">
                        <a:lnSpc>
                          <a:spcPts val="1420"/>
                        </a:lnSpc>
                        <a:spcBef>
                          <a:spcPts val="550"/>
                        </a:spcBef>
                        <a:buAutoNum type="arabicPeriod"/>
                        <a:tabLst>
                          <a:tab pos="530225" algn="l"/>
                        </a:tabLst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Power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552450" marR="64769">
                        <a:lnSpc>
                          <a:spcPts val="1380"/>
                        </a:lnSpc>
                        <a:spcBef>
                          <a:spcPts val="7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power</a:t>
                      </a:r>
                      <a:r>
                        <a:rPr dirty="0" sz="12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button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3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shut</a:t>
                      </a:r>
                      <a:r>
                        <a:rPr dirty="0" sz="1200" spc="3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3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down</a:t>
                      </a:r>
                      <a:r>
                        <a:rPr dirty="0" sz="1200" spc="3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3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keeping</a:t>
                      </a:r>
                      <a:r>
                        <a:rPr dirty="0" sz="1200" spc="3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3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power</a:t>
                      </a:r>
                      <a:r>
                        <a:rPr dirty="0" sz="1200" spc="3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button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seconds.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530225" indent="-460375">
                        <a:lnSpc>
                          <a:spcPct val="100000"/>
                        </a:lnSpc>
                        <a:spcBef>
                          <a:spcPts val="490"/>
                        </a:spcBef>
                        <a:buAutoNum type="arabicPeriod" startAt="2"/>
                        <a:tabLst>
                          <a:tab pos="530225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Quick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Menu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button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91440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Back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Returns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9144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Home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91440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USB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USB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0" marR="1169035">
                        <a:lnSpc>
                          <a:spcPts val="1980"/>
                        </a:lnSpc>
                        <a:spcBef>
                          <a:spcPts val="15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Calibrate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-Calibration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menu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Settings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6415" indent="-456565">
                        <a:lnSpc>
                          <a:spcPct val="100000"/>
                        </a:lnSpc>
                        <a:spcBef>
                          <a:spcPts val="375"/>
                        </a:spcBef>
                        <a:buAutoNum type="arabicPeriod" startAt="3"/>
                        <a:tabLst>
                          <a:tab pos="526415" algn="l"/>
                        </a:tabLst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Arrows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52450" marR="64135">
                        <a:lnSpc>
                          <a:spcPts val="1380"/>
                        </a:lnSpc>
                        <a:spcBef>
                          <a:spcPts val="65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45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45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4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45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down</a:t>
                      </a:r>
                      <a:r>
                        <a:rPr dirty="0" sz="1200" spc="4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arrow</a:t>
                      </a:r>
                      <a:r>
                        <a:rPr dirty="0" sz="1200" spc="45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buttons</a:t>
                      </a:r>
                      <a:r>
                        <a:rPr dirty="0" sz="1200" spc="45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45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move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different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items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menus.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6415" indent="-456565">
                        <a:lnSpc>
                          <a:spcPct val="100000"/>
                        </a:lnSpc>
                        <a:spcBef>
                          <a:spcPts val="495"/>
                        </a:spcBef>
                        <a:buAutoNum type="arabicPeriod" startAt="4"/>
                        <a:tabLst>
                          <a:tab pos="526415" algn="l"/>
                        </a:tabLst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Arrows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52450" marR="59690">
                        <a:lnSpc>
                          <a:spcPts val="1380"/>
                        </a:lnSpc>
                        <a:spcBef>
                          <a:spcPts val="63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tab</a:t>
                      </a:r>
                      <a:r>
                        <a:rPr dirty="0" sz="12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button</a:t>
                      </a:r>
                      <a:r>
                        <a:rPr dirty="0" sz="12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move</a:t>
                      </a:r>
                      <a:r>
                        <a:rPr dirty="0" sz="12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12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different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fields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menus.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6415" indent="-456565">
                        <a:lnSpc>
                          <a:spcPct val="100000"/>
                        </a:lnSpc>
                        <a:spcBef>
                          <a:spcPts val="515"/>
                        </a:spcBef>
                        <a:buAutoNum type="arabicPeriod" startAt="5"/>
                        <a:tabLst>
                          <a:tab pos="526415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button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52450">
                        <a:lnSpc>
                          <a:spcPts val="1375"/>
                        </a:lnSpc>
                        <a:spcBef>
                          <a:spcPts val="53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Execute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choices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button.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7476" y="4862448"/>
            <a:ext cx="139700" cy="1682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7476" y="5116448"/>
            <a:ext cx="139700" cy="1682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7476" y="5367273"/>
            <a:ext cx="139700" cy="1682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7476" y="5618098"/>
            <a:ext cx="139700" cy="1682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7476" y="5869304"/>
            <a:ext cx="139700" cy="16827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827271"/>
            <a:ext cx="1824989" cy="3695827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2317" y="165100"/>
            <a:ext cx="6095365" cy="986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54470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60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17525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3.2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150">
                <a:solidFill>
                  <a:srgbClr val="92D050"/>
                </a:solidFill>
                <a:latin typeface="Arial"/>
                <a:cs typeface="Arial"/>
              </a:rPr>
              <a:t>Log</a:t>
            </a:r>
            <a:r>
              <a:rPr dirty="0" sz="1600" spc="-5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92D050"/>
                </a:solidFill>
                <a:latin typeface="Arial"/>
                <a:cs typeface="Arial"/>
              </a:rPr>
              <a:t>in</a:t>
            </a:r>
            <a:endParaRPr sz="1600">
              <a:latin typeface="Arial"/>
              <a:cs typeface="Arial"/>
            </a:endParaRPr>
          </a:p>
          <a:p>
            <a:pPr algn="ctr" marR="38100">
              <a:lnSpc>
                <a:spcPct val="100000"/>
              </a:lnSpc>
              <a:spcBef>
                <a:spcPts val="1230"/>
              </a:spcBef>
            </a:pP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order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Serstech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100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Indicator,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please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follow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steps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described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below: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75017" y="1302130"/>
          <a:ext cx="6140450" cy="8206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1470"/>
              </a:tblGrid>
              <a:tr h="8206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527050" marR="106045" indent="-228600">
                        <a:lnSpc>
                          <a:spcPct val="112999"/>
                        </a:lnSpc>
                        <a:spcBef>
                          <a:spcPts val="735"/>
                        </a:spcBef>
                        <a:buChar char="•"/>
                        <a:tabLst>
                          <a:tab pos="742950" algn="l"/>
                        </a:tabLst>
                      </a:pPr>
                      <a:r>
                        <a:rPr dirty="0" sz="1200" spc="-4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button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182880" indent="-228600">
                        <a:lnSpc>
                          <a:spcPts val="1380"/>
                        </a:lnSpc>
                        <a:spcBef>
                          <a:spcPts val="730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2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identity</a:t>
                      </a:r>
                      <a:r>
                        <a:rPr dirty="0" sz="12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list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window: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282575">
                        <a:lnSpc>
                          <a:spcPct val="96100"/>
                        </a:lnSpc>
                        <a:spcBef>
                          <a:spcPts val="85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first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two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predefined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users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instrument: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720214">
                        <a:lnSpc>
                          <a:spcPts val="1380"/>
                        </a:lnSpc>
                        <a:spcBef>
                          <a:spcPts val="63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Default,</a:t>
                      </a:r>
                      <a:r>
                        <a:rPr dirty="0" sz="12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Admin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Default,</a:t>
                      </a:r>
                      <a:r>
                        <a:rPr dirty="0" sz="12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User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607060" indent="-228600">
                        <a:lnSpc>
                          <a:spcPts val="1400"/>
                        </a:lnSpc>
                        <a:spcBef>
                          <a:spcPts val="944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Scroll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arrow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keys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alternatives.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229870" indent="-228600">
                        <a:lnSpc>
                          <a:spcPts val="1380"/>
                        </a:lnSpc>
                        <a:spcBef>
                          <a:spcPts val="969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button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user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268605" indent="-228600">
                        <a:lnSpc>
                          <a:spcPct val="95500"/>
                        </a:lnSpc>
                        <a:spcBef>
                          <a:spcPts val="660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Enter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four-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digit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personal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code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Indicator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administrator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supplied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with.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190500" indent="-228600">
                        <a:lnSpc>
                          <a:spcPts val="1380"/>
                        </a:lnSpc>
                        <a:spcBef>
                          <a:spcPts val="730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Move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four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different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digits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[Tab]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key.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158750" indent="-228600">
                        <a:lnSpc>
                          <a:spcPct val="96100"/>
                        </a:lnSpc>
                        <a:spcBef>
                          <a:spcPts val="625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down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arrows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value for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four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digits.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value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set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0-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9.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ct val="100000"/>
                        </a:lnSpc>
                        <a:spcBef>
                          <a:spcPts val="610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button.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125730" indent="-228600">
                        <a:lnSpc>
                          <a:spcPts val="1380"/>
                        </a:lnSpc>
                        <a:spcBef>
                          <a:spcPts val="730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menu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displayed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successful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log-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in.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132715" indent="-228600">
                        <a:lnSpc>
                          <a:spcPct val="95900"/>
                        </a:lnSpc>
                        <a:spcBef>
                          <a:spcPts val="630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unsuccessful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attempts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typing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wrong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code,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automatically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locked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out.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code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please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contact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Support.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85725" indent="-228600">
                        <a:lnSpc>
                          <a:spcPct val="96100"/>
                        </a:lnSpc>
                        <a:spcBef>
                          <a:spcPts val="670"/>
                        </a:spcBef>
                        <a:buFont typeface="Arial"/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started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first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 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PIN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code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(supplied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instrument)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0000.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PIN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code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device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ChemDash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ONE.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334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6770369"/>
            <a:ext cx="3047238" cy="212216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8815" y="1607692"/>
            <a:ext cx="176695" cy="1746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860" y="4373245"/>
            <a:ext cx="3047365" cy="21221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1860" y="1955800"/>
            <a:ext cx="3047365" cy="2149475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2317" y="165100"/>
            <a:ext cx="609600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97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70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17525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3.3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60">
                <a:solidFill>
                  <a:srgbClr val="92D050"/>
                </a:solidFill>
                <a:latin typeface="Arial"/>
                <a:cs typeface="Arial"/>
              </a:rPr>
              <a:t>Main</a:t>
            </a:r>
            <a:r>
              <a:rPr dirty="0" sz="1600" spc="-5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92D050"/>
                </a:solidFill>
                <a:latin typeface="Arial"/>
                <a:cs typeface="Arial"/>
              </a:rPr>
              <a:t>menu</a:t>
            </a:r>
            <a:endParaRPr sz="1600">
              <a:latin typeface="Arial"/>
              <a:cs typeface="Arial"/>
            </a:endParaRPr>
          </a:p>
          <a:p>
            <a:pPr marL="12700" marR="5080" indent="273050">
              <a:lnSpc>
                <a:spcPts val="1380"/>
              </a:lnSpc>
              <a:spcBef>
                <a:spcPts val="1030"/>
              </a:spcBef>
            </a:pPr>
            <a:r>
              <a:rPr dirty="0" sz="1200">
                <a:latin typeface="Arial"/>
                <a:cs typeface="Arial"/>
              </a:rPr>
              <a:t>Features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menu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Scan,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Review,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Settings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Exit.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quick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access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menu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using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Quick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Menu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button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select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Home.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75017" y="1356105"/>
          <a:ext cx="6146800" cy="6802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7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70485">
                        <a:lnSpc>
                          <a:spcPct val="96400"/>
                        </a:lnSpc>
                        <a:spcBef>
                          <a:spcPts val="5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Screen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search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substance(s)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Identify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unknown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substance(s)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Verify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known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substance(s)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790575">
                        <a:lnSpc>
                          <a:spcPts val="1380"/>
                        </a:lnSpc>
                        <a:spcBef>
                          <a:spcPts val="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Add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(s)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settings: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4250" indent="-228600">
                        <a:lnSpc>
                          <a:spcPts val="1315"/>
                        </a:lnSpc>
                        <a:buFont typeface="Courier New"/>
                        <a:buChar char="o"/>
                        <a:tabLst>
                          <a:tab pos="9842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Screen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Settings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4250" indent="-228600">
                        <a:lnSpc>
                          <a:spcPts val="1390"/>
                        </a:lnSpc>
                        <a:buFont typeface="Courier New"/>
                        <a:buChar char="o"/>
                        <a:tabLst>
                          <a:tab pos="9842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Verify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Settings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4250" indent="-228600">
                        <a:lnSpc>
                          <a:spcPts val="1405"/>
                        </a:lnSpc>
                        <a:buFont typeface="Courier New"/>
                        <a:buChar char="o"/>
                        <a:tabLst>
                          <a:tab pos="9842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Settings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3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324485">
                        <a:lnSpc>
                          <a:spcPts val="1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history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measurements: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527050" marR="1309370">
                        <a:lnSpc>
                          <a:spcPts val="1380"/>
                        </a:lnSpc>
                        <a:spcBef>
                          <a:spcPts val="5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Screen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Review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Identify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Verify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Review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527050">
                        <a:lnSpc>
                          <a:spcPts val="131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Add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Review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527050">
                        <a:lnSpc>
                          <a:spcPts val="142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Back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54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7050" marR="214629" indent="-457834">
                        <a:lnSpc>
                          <a:spcPct val="1372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options: About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1121410">
                        <a:lnSpc>
                          <a:spcPts val="1380"/>
                        </a:lnSpc>
                        <a:spcBef>
                          <a:spcPts val="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Date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Display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properties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>
                        <a:lnSpc>
                          <a:spcPts val="1315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Administration: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4250" indent="-228600">
                        <a:lnSpc>
                          <a:spcPts val="1385"/>
                        </a:lnSpc>
                        <a:buFont typeface="Courier New"/>
                        <a:buChar char="o"/>
                        <a:tabLst>
                          <a:tab pos="984250" algn="l"/>
                        </a:tabLst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Calibrate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4250" indent="-228600">
                        <a:lnSpc>
                          <a:spcPts val="1375"/>
                        </a:lnSpc>
                        <a:buFont typeface="Courier New"/>
                        <a:buChar char="o"/>
                        <a:tabLst>
                          <a:tab pos="984250" algn="l"/>
                        </a:tabLst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USB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4250" indent="-228600">
                        <a:lnSpc>
                          <a:spcPts val="1375"/>
                        </a:lnSpc>
                        <a:buFont typeface="Courier New"/>
                        <a:buChar char="o"/>
                        <a:tabLst>
                          <a:tab pos="984250" algn="l"/>
                        </a:tabLst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Language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782320" indent="457200">
                        <a:lnSpc>
                          <a:spcPts val="1380"/>
                        </a:lnSpc>
                        <a:spcBef>
                          <a:spcPts val="65"/>
                        </a:spcBef>
                        <a:buFont typeface="Courier New"/>
                        <a:buChar char="o"/>
                        <a:tabLst>
                          <a:tab pos="9842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Factory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Reset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Back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grpSp>
        <p:nvGrpSpPr>
          <p:cNvPr id="5" name="object 5" descr=""/>
          <p:cNvGrpSpPr/>
          <p:nvPr/>
        </p:nvGrpSpPr>
        <p:grpSpPr>
          <a:xfrm>
            <a:off x="4262754" y="1981835"/>
            <a:ext cx="139700" cy="870585"/>
            <a:chOff x="4262754" y="1981835"/>
            <a:chExt cx="139700" cy="87058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1981835"/>
              <a:ext cx="139700" cy="1682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2159635"/>
              <a:ext cx="139700" cy="16827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2334260"/>
              <a:ext cx="139700" cy="1682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2508885"/>
              <a:ext cx="139700" cy="16827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2683891"/>
              <a:ext cx="139700" cy="16827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4262754" y="4608195"/>
            <a:ext cx="139700" cy="870585"/>
            <a:chOff x="4262754" y="4608195"/>
            <a:chExt cx="139700" cy="870585"/>
          </a:xfrm>
        </p:grpSpPr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4608195"/>
              <a:ext cx="139700" cy="16827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4783074"/>
              <a:ext cx="139700" cy="16827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4957699"/>
              <a:ext cx="139700" cy="16827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5132324"/>
              <a:ext cx="139700" cy="16827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5310124"/>
              <a:ext cx="139700" cy="168275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4262754" y="6434454"/>
            <a:ext cx="139700" cy="692785"/>
            <a:chOff x="4262754" y="6434454"/>
            <a:chExt cx="139700" cy="692785"/>
          </a:xfrm>
        </p:grpSpPr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6434454"/>
              <a:ext cx="139700" cy="16827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6609079"/>
              <a:ext cx="139700" cy="16827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6783704"/>
              <a:ext cx="139700" cy="16827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6958583"/>
              <a:ext cx="139700" cy="168275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754" y="7835010"/>
            <a:ext cx="139700" cy="16827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1436750"/>
            <a:ext cx="3047872" cy="210629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3710051"/>
            <a:ext cx="3047872" cy="210629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455" y="5983351"/>
            <a:ext cx="3047619" cy="2089785"/>
          </a:xfrm>
          <a:prstGeom prst="rect">
            <a:avLst/>
          </a:prstGeom>
        </p:spPr>
      </p:pic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74620" y="346075"/>
          <a:ext cx="6147435" cy="247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6430"/>
                <a:gridCol w="2879090"/>
              </a:tblGrid>
              <a:tr h="217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61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Exit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689610">
                        <a:lnSpc>
                          <a:spcPct val="96100"/>
                        </a:lnSpc>
                        <a:spcBef>
                          <a:spcPts val="5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Log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Indicator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Restart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Indicator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Shut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down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Indicator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Back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grpSp>
        <p:nvGrpSpPr>
          <p:cNvPr id="5" name="object 5" descr=""/>
          <p:cNvGrpSpPr/>
          <p:nvPr/>
        </p:nvGrpSpPr>
        <p:grpSpPr>
          <a:xfrm>
            <a:off x="4262754" y="1537335"/>
            <a:ext cx="139700" cy="695325"/>
            <a:chOff x="4262754" y="1537335"/>
            <a:chExt cx="139700" cy="69532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1537335"/>
              <a:ext cx="139700" cy="1682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1711960"/>
              <a:ext cx="139700" cy="16827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1886585"/>
              <a:ext cx="139700" cy="1682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754" y="2064385"/>
              <a:ext cx="139700" cy="16827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647700"/>
            <a:ext cx="3047492" cy="2100579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33717" y="876681"/>
            <a:ext cx="6009640" cy="930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5" b="1">
                <a:solidFill>
                  <a:srgbClr val="6FAC46"/>
                </a:solidFill>
                <a:latin typeface="Arial"/>
                <a:cs typeface="Arial"/>
              </a:rPr>
              <a:t>Table</a:t>
            </a:r>
            <a:r>
              <a:rPr dirty="0" sz="1400" spc="-65" b="1">
                <a:solidFill>
                  <a:srgbClr val="6FAC46"/>
                </a:solidFill>
                <a:latin typeface="Arial"/>
                <a:cs typeface="Arial"/>
              </a:rPr>
              <a:t> of</a:t>
            </a:r>
            <a:r>
              <a:rPr dirty="0" sz="1400" spc="-85" b="1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6FAC46"/>
                </a:solidFill>
                <a:latin typeface="Arial"/>
                <a:cs typeface="Arial"/>
              </a:rPr>
              <a:t>Contents</a:t>
            </a:r>
            <a:endParaRPr sz="1400">
              <a:latin typeface="Arial"/>
              <a:cs typeface="Arial"/>
            </a:endParaRPr>
          </a:p>
          <a:p>
            <a:pPr marL="545465" indent="-304165">
              <a:lnSpc>
                <a:spcPct val="100000"/>
              </a:lnSpc>
              <a:spcBef>
                <a:spcPts val="1170"/>
              </a:spcBef>
              <a:buAutoNum type="arabicPeriod"/>
              <a:tabLst>
                <a:tab pos="545465" algn="l"/>
              </a:tabLst>
            </a:pPr>
            <a:r>
              <a:rPr dirty="0" sz="1100">
                <a:latin typeface="Arial"/>
                <a:cs typeface="Arial"/>
              </a:rPr>
              <a:t>Introduction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Serstech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100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Indicator</a:t>
            </a:r>
            <a:r>
              <a:rPr dirty="0" sz="1100" spc="-1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.........................................................................4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Instrument</a:t>
            </a:r>
            <a:r>
              <a:rPr dirty="0" sz="1100" spc="-10">
                <a:latin typeface="Arial"/>
                <a:cs typeface="Arial"/>
              </a:rPr>
              <a:t> safety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................................................................................................................4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42290" algn="l"/>
              </a:tabLst>
            </a:pPr>
            <a:r>
              <a:rPr dirty="0" sz="1100" spc="-10">
                <a:latin typeface="Arial"/>
                <a:cs typeface="Arial"/>
              </a:rPr>
              <a:t>Liability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................................................................................................................................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42290" algn="l"/>
              </a:tabLst>
            </a:pPr>
            <a:r>
              <a:rPr dirty="0" sz="1100" spc="-10">
                <a:latin typeface="Arial"/>
                <a:cs typeface="Arial"/>
              </a:rPr>
              <a:t>Handling..............................................................................................................................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Battery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Operation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Charging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42290" algn="l"/>
              </a:tabLst>
            </a:pPr>
            <a:r>
              <a:rPr dirty="0" sz="1100" spc="-10">
                <a:latin typeface="Arial"/>
                <a:cs typeface="Arial"/>
              </a:rPr>
              <a:t>Intellectual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Property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Rights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</a:t>
            </a:r>
            <a:r>
              <a:rPr dirty="0" sz="1100" spc="-204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Equipment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Modifications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....................................................................................................5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55"/>
              </a:spcBef>
              <a:buAutoNum type="arabicPeriod" startAt="8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Trademark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Acknowledgments............................................................................................</a:t>
            </a:r>
            <a:r>
              <a:rPr dirty="0" sz="1100" spc="-17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30"/>
              </a:spcBef>
              <a:buAutoNum type="arabicPeriod" startAt="8"/>
              <a:tabLst>
                <a:tab pos="542290" algn="l"/>
              </a:tabLst>
            </a:pPr>
            <a:r>
              <a:rPr dirty="0" sz="1100" spc="-10">
                <a:latin typeface="Arial"/>
                <a:cs typeface="Arial"/>
              </a:rPr>
              <a:t>Support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...............................................................................................................................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  <a:p>
            <a:pPr lvl="1" marL="544195" indent="-302895">
              <a:lnSpc>
                <a:spcPct val="100000"/>
              </a:lnSpc>
              <a:spcBef>
                <a:spcPts val="455"/>
              </a:spcBef>
              <a:buAutoNum type="arabicPeriod" startAt="8"/>
              <a:tabLst>
                <a:tab pos="544195" algn="l"/>
              </a:tabLst>
            </a:pPr>
            <a:r>
              <a:rPr dirty="0" sz="1100">
                <a:latin typeface="Arial"/>
                <a:cs typeface="Arial"/>
              </a:rPr>
              <a:t>Contact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Information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............................................................................................................6</a:t>
            </a:r>
            <a:endParaRPr sz="1100">
              <a:latin typeface="Arial"/>
              <a:cs typeface="Arial"/>
            </a:endParaRPr>
          </a:p>
          <a:p>
            <a:pPr lvl="1" marL="544195" indent="-302895">
              <a:lnSpc>
                <a:spcPct val="100000"/>
              </a:lnSpc>
              <a:spcBef>
                <a:spcPts val="430"/>
              </a:spcBef>
              <a:buAutoNum type="arabicPeriod" startAt="8"/>
              <a:tabLst>
                <a:tab pos="544195" algn="l"/>
              </a:tabLst>
            </a:pPr>
            <a:r>
              <a:rPr dirty="0" sz="1100">
                <a:latin typeface="Arial"/>
                <a:cs typeface="Arial"/>
              </a:rPr>
              <a:t>Invisible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Safety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Considerations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.................................................................................6</a:t>
            </a:r>
            <a:endParaRPr sz="1100">
              <a:latin typeface="Arial"/>
              <a:cs typeface="Arial"/>
            </a:endParaRPr>
          </a:p>
          <a:p>
            <a:pPr marL="545465" indent="-304165">
              <a:lnSpc>
                <a:spcPct val="100000"/>
              </a:lnSpc>
              <a:spcBef>
                <a:spcPts val="455"/>
              </a:spcBef>
              <a:buAutoNum type="arabicPlain" startAt="2"/>
              <a:tabLst>
                <a:tab pos="545465" algn="l"/>
              </a:tabLst>
            </a:pPr>
            <a:r>
              <a:rPr dirty="0" sz="1100">
                <a:latin typeface="Arial"/>
                <a:cs typeface="Arial"/>
              </a:rPr>
              <a:t>Serstech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100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Indicator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Peli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case........................................................................................</a:t>
            </a:r>
            <a:r>
              <a:rPr dirty="0" sz="1100" spc="-2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 marL="545465" indent="-304165">
              <a:lnSpc>
                <a:spcPct val="100000"/>
              </a:lnSpc>
              <a:spcBef>
                <a:spcPts val="455"/>
              </a:spcBef>
              <a:buAutoNum type="arabicPlain" startAt="2"/>
              <a:tabLst>
                <a:tab pos="545465" algn="l"/>
              </a:tabLst>
            </a:pPr>
            <a:r>
              <a:rPr dirty="0" sz="1100" spc="-10">
                <a:latin typeface="Arial"/>
                <a:cs typeface="Arial"/>
              </a:rPr>
              <a:t>Accessories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........................................................................................................................</a:t>
            </a:r>
            <a:r>
              <a:rPr dirty="0" sz="1100" spc="-15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Vial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holder</a:t>
            </a:r>
            <a:r>
              <a:rPr dirty="0" sz="1100" spc="-2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.........................................................................................................................10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Point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 shoot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adaptor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...................................................................................................11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Bottle </a:t>
            </a:r>
            <a:r>
              <a:rPr dirty="0" sz="1100" spc="-10">
                <a:latin typeface="Arial"/>
                <a:cs typeface="Arial"/>
              </a:rPr>
              <a:t>adaptor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...................................................................................................................12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Angled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probe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tip................................................................................................................12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Calibration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cap..................................................................................................................14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USB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Cable</a:t>
            </a:r>
            <a:r>
              <a:rPr dirty="0" sz="1100" spc="-1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........................................................................................................................14</a:t>
            </a:r>
            <a:endParaRPr sz="1100">
              <a:latin typeface="Arial"/>
              <a:cs typeface="Arial"/>
            </a:endParaRPr>
          </a:p>
          <a:p>
            <a:pPr marL="545465" indent="-304165">
              <a:lnSpc>
                <a:spcPct val="100000"/>
              </a:lnSpc>
              <a:spcBef>
                <a:spcPts val="455"/>
              </a:spcBef>
              <a:buAutoNum type="arabicPlain" startAt="4"/>
              <a:tabLst>
                <a:tab pos="545465" algn="l"/>
              </a:tabLst>
            </a:pPr>
            <a:r>
              <a:rPr dirty="0" sz="1100" spc="-10">
                <a:latin typeface="Arial"/>
                <a:cs typeface="Arial"/>
              </a:rPr>
              <a:t>Indicator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............................................................................................................................15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42290" algn="l"/>
              </a:tabLst>
            </a:pPr>
            <a:r>
              <a:rPr dirty="0" sz="1100" spc="-10">
                <a:latin typeface="Arial"/>
                <a:cs typeface="Arial"/>
              </a:rPr>
              <a:t>Keypad..............................................................................................................................16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Log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................................................................................................................................17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Main </a:t>
            </a:r>
            <a:r>
              <a:rPr dirty="0" sz="1100" spc="-10">
                <a:latin typeface="Arial"/>
                <a:cs typeface="Arial"/>
              </a:rPr>
              <a:t>menu</a:t>
            </a:r>
            <a:r>
              <a:rPr dirty="0" sz="1100" spc="-1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........................................................................................................................18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Quick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menu.......................................................................................................................20</a:t>
            </a:r>
            <a:endParaRPr sz="1100">
              <a:latin typeface="Arial"/>
              <a:cs typeface="Arial"/>
            </a:endParaRPr>
          </a:p>
          <a:p>
            <a:pPr marL="545465" indent="-304165">
              <a:lnSpc>
                <a:spcPct val="100000"/>
              </a:lnSpc>
              <a:spcBef>
                <a:spcPts val="455"/>
              </a:spcBef>
              <a:buAutoNum type="arabicPlain" startAt="5"/>
              <a:tabLst>
                <a:tab pos="545465" algn="l"/>
              </a:tabLst>
            </a:pPr>
            <a:r>
              <a:rPr dirty="0" sz="1100" spc="-10">
                <a:latin typeface="Arial"/>
                <a:cs typeface="Arial"/>
              </a:rPr>
              <a:t>Screen...............................................................................................................................21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Screen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analysis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result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......................................................................................................25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Screen </a:t>
            </a:r>
            <a:r>
              <a:rPr dirty="0" sz="1100" spc="-10">
                <a:latin typeface="Arial"/>
                <a:cs typeface="Arial"/>
              </a:rPr>
              <a:t>review</a:t>
            </a:r>
            <a:r>
              <a:rPr dirty="0" sz="1100" spc="-19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...................................................................................................................27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Screen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Settings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................................................................................................................28</a:t>
            </a:r>
            <a:endParaRPr sz="1100">
              <a:latin typeface="Arial"/>
              <a:cs typeface="Arial"/>
            </a:endParaRPr>
          </a:p>
          <a:p>
            <a:pPr marL="545465" indent="-304165">
              <a:lnSpc>
                <a:spcPct val="100000"/>
              </a:lnSpc>
              <a:spcBef>
                <a:spcPts val="455"/>
              </a:spcBef>
              <a:buAutoNum type="arabicPlain" startAt="6"/>
              <a:tabLst>
                <a:tab pos="545465" algn="l"/>
              </a:tabLst>
            </a:pPr>
            <a:r>
              <a:rPr dirty="0" sz="1100" spc="-10">
                <a:latin typeface="Arial"/>
                <a:cs typeface="Arial"/>
              </a:rPr>
              <a:t>Identify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..............................................................................................................................29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Identify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result</a:t>
            </a:r>
            <a:r>
              <a:rPr dirty="0" sz="1100" spc="-1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......................................................................................................33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Identify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review...................................................................................................................34</a:t>
            </a:r>
            <a:endParaRPr sz="1100">
              <a:latin typeface="Arial"/>
              <a:cs typeface="Arial"/>
            </a:endParaRPr>
          </a:p>
          <a:p>
            <a:pPr marL="545465" indent="-304165">
              <a:lnSpc>
                <a:spcPct val="100000"/>
              </a:lnSpc>
              <a:spcBef>
                <a:spcPts val="455"/>
              </a:spcBef>
              <a:buAutoNum type="arabicPlain" startAt="7"/>
              <a:tabLst>
                <a:tab pos="545465" algn="l"/>
              </a:tabLst>
            </a:pPr>
            <a:r>
              <a:rPr dirty="0" sz="1100" spc="-10">
                <a:latin typeface="Arial"/>
                <a:cs typeface="Arial"/>
              </a:rPr>
              <a:t>Verify</a:t>
            </a:r>
            <a:r>
              <a:rPr dirty="0" sz="1100" spc="-1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.................................................................................................................................35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Verify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analysis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result.........................................................................................................39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Verify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review</a:t>
            </a:r>
            <a:r>
              <a:rPr dirty="0" sz="1100" spc="-10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.....................................................................................................................40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Verify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settings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...................................................................................................................41</a:t>
            </a:r>
            <a:endParaRPr sz="1100">
              <a:latin typeface="Arial"/>
              <a:cs typeface="Arial"/>
            </a:endParaRPr>
          </a:p>
          <a:p>
            <a:pPr marL="545465" indent="-304165">
              <a:lnSpc>
                <a:spcPct val="100000"/>
              </a:lnSpc>
              <a:spcBef>
                <a:spcPts val="434"/>
              </a:spcBef>
              <a:buAutoNum type="arabicPlain" startAt="8"/>
              <a:tabLst>
                <a:tab pos="545465" algn="l"/>
              </a:tabLst>
            </a:pPr>
            <a:r>
              <a:rPr dirty="0" sz="1100">
                <a:latin typeface="Arial"/>
                <a:cs typeface="Arial"/>
              </a:rPr>
              <a:t>Add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substance</a:t>
            </a:r>
            <a:r>
              <a:rPr dirty="0" sz="1100" spc="-1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..................................................................................................................42</a:t>
            </a:r>
            <a:endParaRPr sz="1100">
              <a:latin typeface="Arial"/>
              <a:cs typeface="Arial"/>
            </a:endParaRPr>
          </a:p>
          <a:p>
            <a:pPr lvl="1" marL="542290" indent="-30099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542290" algn="l"/>
              </a:tabLst>
            </a:pPr>
            <a:r>
              <a:rPr dirty="0" sz="1100">
                <a:latin typeface="Arial"/>
                <a:cs typeface="Arial"/>
              </a:rPr>
              <a:t>Add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substance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review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......................................................................................................46</a:t>
            </a:r>
            <a:endParaRPr sz="1100">
              <a:latin typeface="Arial"/>
              <a:cs typeface="Arial"/>
            </a:endParaRPr>
          </a:p>
          <a:p>
            <a:pPr marL="545465" indent="-304165">
              <a:lnSpc>
                <a:spcPct val="100000"/>
              </a:lnSpc>
              <a:spcBef>
                <a:spcPts val="430"/>
              </a:spcBef>
              <a:buAutoNum type="arabicPlain" startAt="9"/>
              <a:tabLst>
                <a:tab pos="545465" algn="l"/>
              </a:tabLst>
            </a:pPr>
            <a:r>
              <a:rPr dirty="0" sz="1100" spc="-10">
                <a:latin typeface="Arial"/>
                <a:cs typeface="Arial"/>
              </a:rPr>
              <a:t>Libraries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............................................................................................................................47</a:t>
            </a:r>
            <a:endParaRPr sz="1100">
              <a:latin typeface="Arial"/>
              <a:cs typeface="Arial"/>
            </a:endParaRPr>
          </a:p>
          <a:p>
            <a:pPr marL="545465" indent="-304165">
              <a:lnSpc>
                <a:spcPct val="100000"/>
              </a:lnSpc>
              <a:spcBef>
                <a:spcPts val="455"/>
              </a:spcBef>
              <a:buAutoNum type="arabicPlain" startAt="9"/>
              <a:tabLst>
                <a:tab pos="545465" algn="l"/>
              </a:tabLst>
            </a:pPr>
            <a:r>
              <a:rPr dirty="0" sz="1100" spc="-10">
                <a:latin typeface="Arial"/>
                <a:cs typeface="Arial"/>
              </a:rPr>
              <a:t>About.................................................................................................................................50</a:t>
            </a:r>
            <a:endParaRPr sz="1100">
              <a:latin typeface="Arial"/>
              <a:cs typeface="Arial"/>
            </a:endParaRPr>
          </a:p>
          <a:p>
            <a:pPr marL="545465" indent="-304165">
              <a:lnSpc>
                <a:spcPct val="100000"/>
              </a:lnSpc>
              <a:spcBef>
                <a:spcPts val="455"/>
              </a:spcBef>
              <a:buAutoNum type="arabicPlain" startAt="9"/>
              <a:tabLst>
                <a:tab pos="545465" algn="l"/>
              </a:tabLst>
            </a:pP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 </a:t>
            </a:r>
            <a:r>
              <a:rPr dirty="0" sz="1100" spc="-10">
                <a:latin typeface="Arial"/>
                <a:cs typeface="Arial"/>
              </a:rPr>
              <a:t>Date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..................................................................................................................51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003617" y="1400555"/>
            <a:ext cx="139700" cy="343535"/>
            <a:chOff x="1003617" y="1400555"/>
            <a:chExt cx="139700" cy="34353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3617" y="1400555"/>
              <a:ext cx="139700" cy="1682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3617" y="1575434"/>
              <a:ext cx="139700" cy="168275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62317" y="543306"/>
            <a:ext cx="5353050" cy="1212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7525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3.4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100">
                <a:solidFill>
                  <a:srgbClr val="92D050"/>
                </a:solidFill>
                <a:latin typeface="Arial"/>
                <a:cs typeface="Arial"/>
              </a:rPr>
              <a:t>Quick</a:t>
            </a:r>
            <a:r>
              <a:rPr dirty="0" sz="1600" spc="-7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92D050"/>
                </a:solidFill>
                <a:latin typeface="Arial"/>
                <a:cs typeface="Arial"/>
              </a:rPr>
              <a:t>menu</a:t>
            </a:r>
            <a:endParaRPr sz="1600">
              <a:latin typeface="Arial"/>
              <a:cs typeface="Arial"/>
            </a:endParaRPr>
          </a:p>
          <a:p>
            <a:pPr marL="12700" marR="144145">
              <a:lnSpc>
                <a:spcPct val="158000"/>
              </a:lnSpc>
              <a:spcBef>
                <a:spcPts val="95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Quick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Menu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opened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Quick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Menu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button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pressed. </a:t>
            </a:r>
            <a:r>
              <a:rPr dirty="0" sz="1200">
                <a:latin typeface="Arial"/>
                <a:cs typeface="Arial"/>
              </a:rPr>
              <a:t>Features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Quick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menu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Back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Home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USB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Calibrate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Settings</a:t>
            </a:r>
            <a:r>
              <a:rPr dirty="0" sz="1200" spc="-1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469900" marR="5080">
              <a:lnSpc>
                <a:spcPts val="1380"/>
              </a:lnSpc>
              <a:spcBef>
                <a:spcPts val="55"/>
              </a:spcBef>
            </a:pP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up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down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arrows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move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between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different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menu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items.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Quick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menu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closed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pressing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Quick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Menu</a:t>
            </a:r>
            <a:r>
              <a:rPr dirty="0" sz="1200" spc="-10">
                <a:latin typeface="Arial"/>
                <a:cs typeface="Arial"/>
              </a:rPr>
              <a:t> button.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775017" y="1896110"/>
          <a:ext cx="6149975" cy="733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80995"/>
              </a:tblGrid>
              <a:tr h="2445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80059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Back</a:t>
                      </a:r>
                      <a:r>
                        <a:rPr dirty="0" sz="12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2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previous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444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Home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go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445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USB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activate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USB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port.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1977770"/>
            <a:ext cx="3047999" cy="2286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4422521"/>
            <a:ext cx="3047999" cy="22860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455" y="6867270"/>
            <a:ext cx="3047999" cy="2286000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9975" cy="4890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80995"/>
              </a:tblGrid>
              <a:tr h="2445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Calibrate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go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Calibration.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444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 marR="490220">
                        <a:lnSpc>
                          <a:spcPts val="138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go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menu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Settings.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62317" y="5818504"/>
            <a:ext cx="6096635" cy="2463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690" algn="l"/>
              </a:tabLst>
            </a:pPr>
            <a:r>
              <a:rPr dirty="0" sz="1600" spc="-50">
                <a:solidFill>
                  <a:srgbClr val="92D050"/>
                </a:solidFill>
                <a:latin typeface="Arial"/>
                <a:cs typeface="Arial"/>
              </a:rPr>
              <a:t>4</a:t>
            </a: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Screen</a:t>
            </a:r>
            <a:endParaRPr sz="1600">
              <a:latin typeface="Arial"/>
              <a:cs typeface="Arial"/>
            </a:endParaRPr>
          </a:p>
          <a:p>
            <a:pPr algn="just" marL="12700" marR="13970" indent="273050">
              <a:lnSpc>
                <a:spcPts val="1400"/>
              </a:lnSpc>
              <a:spcBef>
                <a:spcPts val="1010"/>
              </a:spcBef>
            </a:pP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method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screening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list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restricted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chemicals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presence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regulated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substance(s)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e.g.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narcotics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explosives.</a:t>
            </a:r>
            <a:endParaRPr sz="1200">
              <a:latin typeface="Arial"/>
              <a:cs typeface="Arial"/>
            </a:endParaRPr>
          </a:p>
          <a:p>
            <a:pPr algn="just" marL="12700" marR="5080" indent="228600">
              <a:lnSpc>
                <a:spcPct val="95600"/>
              </a:lnSpc>
              <a:spcBef>
                <a:spcPts val="855"/>
              </a:spcBef>
            </a:pPr>
            <a:r>
              <a:rPr dirty="0" sz="1200">
                <a:latin typeface="Arial"/>
                <a:cs typeface="Arial"/>
              </a:rPr>
              <a:t>Narcotics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 explosives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 two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 categories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 instrument.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Each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substance </a:t>
            </a:r>
            <a:r>
              <a:rPr dirty="0" sz="1200" spc="-20">
                <a:latin typeface="Arial"/>
                <a:cs typeface="Arial"/>
              </a:rPr>
              <a:t>of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these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two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categories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its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"Regulatory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Type"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settings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reference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library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depending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severity.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regulatory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types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listed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analysis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result: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915"/>
              </a:spcBef>
              <a:buChar char="•"/>
              <a:tabLst>
                <a:tab pos="469900" algn="l"/>
              </a:tabLst>
            </a:pPr>
            <a:r>
              <a:rPr dirty="0" sz="1200">
                <a:latin typeface="Arial"/>
                <a:cs typeface="Arial"/>
              </a:rPr>
              <a:t>Select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appropriate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accessory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analysis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930"/>
              </a:spcBef>
              <a:buChar char="•"/>
              <a:tabLst>
                <a:tab pos="469900" algn="l"/>
              </a:tabLst>
            </a:pPr>
            <a:r>
              <a:rPr dirty="0" sz="1200">
                <a:latin typeface="Arial"/>
                <a:cs typeface="Arial"/>
              </a:rPr>
              <a:t>Log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Indicator</a:t>
            </a:r>
            <a:endParaRPr sz="1200">
              <a:latin typeface="Arial"/>
              <a:cs typeface="Arial"/>
            </a:endParaRPr>
          </a:p>
          <a:p>
            <a:pPr marL="469900" marR="8255" indent="-229235">
              <a:lnSpc>
                <a:spcPts val="1400"/>
              </a:lnSpc>
              <a:spcBef>
                <a:spcPts val="995"/>
              </a:spcBef>
              <a:buChar char="•"/>
              <a:tabLst>
                <a:tab pos="469900" algn="l"/>
              </a:tabLst>
            </a:pPr>
            <a:r>
              <a:rPr dirty="0" sz="1200">
                <a:latin typeface="Arial"/>
                <a:cs typeface="Arial"/>
              </a:rPr>
              <a:t>Select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category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want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i.e.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narcotics,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explosives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or </a:t>
            </a:r>
            <a:r>
              <a:rPr dirty="0" sz="1200">
                <a:latin typeface="Arial"/>
                <a:cs typeface="Arial"/>
              </a:rPr>
              <a:t>both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Settings.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647700"/>
            <a:ext cx="3047999" cy="2286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092450"/>
            <a:ext cx="3047999" cy="2286000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6800" cy="9025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54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35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Screen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54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 marR="86995">
                        <a:lnSpc>
                          <a:spcPts val="1400"/>
                        </a:lnSpc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several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libraries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use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analysis: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55625" marR="168275" indent="-228600">
                        <a:lnSpc>
                          <a:spcPts val="1380"/>
                        </a:lnSpc>
                        <a:spcBef>
                          <a:spcPts val="665"/>
                        </a:spcBef>
                        <a:buFont typeface="Arial"/>
                        <a:buChar char="•"/>
                        <a:tabLst>
                          <a:tab pos="555625" algn="l"/>
                        </a:tabLst>
                      </a:pPr>
                      <a:r>
                        <a:rPr dirty="0" sz="1200" spc="-50" b="1">
                          <a:latin typeface="Arial"/>
                          <a:cs typeface="Arial"/>
                        </a:rPr>
                        <a:t>Demo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(amount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substances)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library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comes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instrument.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55625" marR="272415" indent="-228600">
                        <a:lnSpc>
                          <a:spcPct val="96100"/>
                        </a:lnSpc>
                        <a:spcBef>
                          <a:spcPts val="630"/>
                        </a:spcBef>
                        <a:buChar char="•"/>
                        <a:tabLst>
                          <a:tab pos="555625" algn="l"/>
                        </a:tabLst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build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own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personalized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(amount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of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substances)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library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Add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method.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620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80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 marR="442595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warning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pop-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message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given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preparation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finished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started.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proceed.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647700"/>
            <a:ext cx="3047619" cy="20897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2901950"/>
            <a:ext cx="3047365" cy="20732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5137150"/>
            <a:ext cx="3047999" cy="20955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455" y="7391400"/>
            <a:ext cx="3047238" cy="2122170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6800" cy="8427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3893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just" marL="9842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200" spc="-45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parameters: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69850" marR="235585">
                        <a:lnSpc>
                          <a:spcPct val="96400"/>
                        </a:lnSpc>
                        <a:spcBef>
                          <a:spcPts val="585"/>
                        </a:spcBef>
                      </a:pPr>
                      <a:r>
                        <a:rPr dirty="0" sz="1200" spc="-4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values standard,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extended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off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down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arrows.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98425" marR="232410">
                        <a:lnSpc>
                          <a:spcPts val="1380"/>
                        </a:lnSpc>
                        <a:spcBef>
                          <a:spcPts val="63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2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obtain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spectral</a:t>
                      </a:r>
                      <a:r>
                        <a:rPr dirty="0" sz="12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quality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modes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2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extended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should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used.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98425" marR="233679">
                        <a:lnSpc>
                          <a:spcPct val="96100"/>
                        </a:lnSpc>
                        <a:spcBef>
                          <a:spcPts val="54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power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values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low,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medium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down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arrows.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output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power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300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85">
                          <a:latin typeface="Arial"/>
                          <a:cs typeface="Arial"/>
                        </a:rPr>
                        <a:t>mW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at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785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nm.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425" marR="232410">
                        <a:lnSpc>
                          <a:spcPct val="95900"/>
                        </a:lnSpc>
                        <a:spcBef>
                          <a:spcPts val="53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delay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;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delays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start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laser.</a:t>
                      </a:r>
                      <a:r>
                        <a:rPr dirty="0" sz="12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Scan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delay</a:t>
                      </a:r>
                      <a:r>
                        <a:rPr dirty="0" sz="12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whenever</a:t>
                      </a:r>
                      <a:r>
                        <a:rPr dirty="0" sz="12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2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2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risk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analyzed</a:t>
                      </a:r>
                      <a:r>
                        <a:rPr dirty="0" sz="12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can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burn</a:t>
                      </a:r>
                      <a:r>
                        <a:rPr dirty="0" sz="12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explode.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delay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0-999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seconds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3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giving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user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move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away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laser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activated.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pressing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6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NOTE: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200" spc="-50" b="1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exposure 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extended.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555625" marR="334645" indent="-228600">
                        <a:lnSpc>
                          <a:spcPts val="1380"/>
                        </a:lnSpc>
                        <a:spcBef>
                          <a:spcPts val="730"/>
                        </a:spcBef>
                        <a:buChar char="•"/>
                        <a:tabLst>
                          <a:tab pos="555625" algn="l"/>
                          <a:tab pos="55689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	In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extended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indicator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makes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additional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exposures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improve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signal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quality.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555625" marR="466725" indent="-228600">
                        <a:lnSpc>
                          <a:spcPts val="1400"/>
                        </a:lnSpc>
                        <a:spcBef>
                          <a:spcPts val="650"/>
                        </a:spcBef>
                        <a:buChar char="•"/>
                        <a:tabLst>
                          <a:tab pos="555625" algn="l"/>
                          <a:tab pos="55689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signal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improvement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take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time.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NOTE: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403860">
                        <a:lnSpc>
                          <a:spcPts val="1400"/>
                        </a:lnSpc>
                        <a:spcBef>
                          <a:spcPts val="91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off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set.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292100" indent="-228600">
                        <a:lnSpc>
                          <a:spcPts val="1380"/>
                        </a:lnSpc>
                        <a:spcBef>
                          <a:spcPts val="969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down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arrow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keys.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62317" y="9384982"/>
            <a:ext cx="6100445" cy="90678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 spc="-10" b="1">
                <a:latin typeface="Arial"/>
                <a:cs typeface="Arial"/>
              </a:rPr>
              <a:t>NOTE: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In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Auto-exposure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standard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extended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Indicator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analyze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sample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try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calculate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ideal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exposure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needed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get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optimal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signal-</a:t>
            </a:r>
            <a:r>
              <a:rPr dirty="0" sz="1200" spc="-10">
                <a:latin typeface="Arial"/>
                <a:cs typeface="Arial"/>
              </a:rPr>
              <a:t>to-</a:t>
            </a:r>
            <a:r>
              <a:rPr dirty="0" sz="1200">
                <a:latin typeface="Arial"/>
                <a:cs typeface="Arial"/>
              </a:rPr>
              <a:t>noise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ratio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in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spectrum,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i.e.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maximize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quality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spectrum.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calculated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exposure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range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0.02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–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32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seconds,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depending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compound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sampling </a:t>
            </a:r>
            <a:r>
              <a:rPr dirty="0" sz="1200">
                <a:latin typeface="Arial"/>
                <a:cs typeface="Arial"/>
              </a:rPr>
              <a:t>conditions.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extended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additional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exposures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made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improve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signal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1464183"/>
            <a:ext cx="3047492" cy="21005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4539996"/>
            <a:ext cx="3047492" cy="21005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6799326"/>
            <a:ext cx="3047746" cy="2117090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2317" y="165100"/>
            <a:ext cx="6101080" cy="17519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  <a:tabLst>
                <a:tab pos="54597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60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900"/>
              </a:lnSpc>
            </a:pPr>
            <a:r>
              <a:rPr dirty="0" sz="1200">
                <a:latin typeface="Arial"/>
                <a:cs typeface="Arial"/>
              </a:rPr>
              <a:t>quality.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using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these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modes,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total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process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3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seconds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longer </a:t>
            </a:r>
            <a:r>
              <a:rPr dirty="0" sz="1200">
                <a:latin typeface="Arial"/>
                <a:cs typeface="Arial"/>
              </a:rPr>
              <a:t>compared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manual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since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several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trial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exposures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signal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improvement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be </a:t>
            </a:r>
            <a:r>
              <a:rPr dirty="0" sz="1200">
                <a:latin typeface="Arial"/>
                <a:cs typeface="Arial"/>
              </a:rPr>
              <a:t>made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 addition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 the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final measurement.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total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accumulated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invisible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exposure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increase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compared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manual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exposure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mode.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Until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actual </a:t>
            </a:r>
            <a:r>
              <a:rPr dirty="0" sz="1200">
                <a:latin typeface="Arial"/>
                <a:cs typeface="Arial"/>
              </a:rPr>
              <a:t>analysis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starts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always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option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abort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measurement.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Follow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different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steps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analysis</a:t>
            </a:r>
            <a:r>
              <a:rPr dirty="0" sz="1200" spc="-10" b="1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75017" y="1981835"/>
          <a:ext cx="6146800" cy="6830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92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626110">
                        <a:lnSpc>
                          <a:spcPts val="1380"/>
                        </a:lnSpc>
                        <a:spcBef>
                          <a:spcPts val="1145"/>
                        </a:spcBef>
                      </a:pPr>
                      <a:r>
                        <a:rPr dirty="0" sz="1200" spc="-40" b="1">
                          <a:latin typeface="Arial"/>
                          <a:cs typeface="Arial"/>
                        </a:rPr>
                        <a:t>Estimating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Scan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Time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ideal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calculated.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40005" indent="-228600">
                        <a:lnSpc>
                          <a:spcPts val="1380"/>
                        </a:lnSpc>
                        <a:spcBef>
                          <a:spcPts val="970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 spc="-3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upper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bar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shows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process.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79375" indent="-228600">
                        <a:lnSpc>
                          <a:spcPts val="1380"/>
                        </a:lnSpc>
                        <a:spcBef>
                          <a:spcPts val="990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 spc="-4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bar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shows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scan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process.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147955" indent="-228600">
                        <a:lnSpc>
                          <a:spcPct val="96400"/>
                        </a:lnSpc>
                        <a:spcBef>
                          <a:spcPts val="915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 spc="-4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aborted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by pressing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541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54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94335">
                        <a:lnSpc>
                          <a:spcPts val="1400"/>
                        </a:lnSpc>
                      </a:pPr>
                      <a:r>
                        <a:rPr dirty="0" sz="1200" spc="-45" b="1">
                          <a:latin typeface="Arial"/>
                          <a:cs typeface="Arial"/>
                        </a:rPr>
                        <a:t>Scanning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: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Collecting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Raman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spectrum.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114935" indent="-228600">
                        <a:lnSpc>
                          <a:spcPts val="1380"/>
                        </a:lnSpc>
                        <a:spcBef>
                          <a:spcPts val="965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extended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used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signal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improvement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take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time.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156210" indent="-228600">
                        <a:lnSpc>
                          <a:spcPct val="95600"/>
                        </a:lnSpc>
                        <a:spcBef>
                          <a:spcPts val="955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 spc="-4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aborted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OK.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83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73050">
                        <a:lnSpc>
                          <a:spcPts val="1370"/>
                        </a:lnSpc>
                      </a:pPr>
                      <a:r>
                        <a:rPr dirty="0" sz="1200" spc="-40" b="1">
                          <a:latin typeface="Arial"/>
                          <a:cs typeface="Arial"/>
                        </a:rPr>
                        <a:t>Analyzing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Analyzing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Raman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spectrum and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compare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chosen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library.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ct val="100000"/>
                        </a:lnSpc>
                        <a:spcBef>
                          <a:spcPts val="905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 spc="-4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longer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aborted.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2064892"/>
            <a:ext cx="3047999" cy="2133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4357242"/>
            <a:ext cx="3047999" cy="2095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6611493"/>
            <a:ext cx="3047238" cy="2122169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6800" cy="2299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99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99695">
                        <a:lnSpc>
                          <a:spcPct val="96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aborted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pop-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dialogue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window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displayed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where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user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to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abortion.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76200">
                        <a:lnSpc>
                          <a:spcPts val="1380"/>
                        </a:lnSpc>
                        <a:spcBef>
                          <a:spcPts val="935"/>
                        </a:spcBef>
                      </a:pPr>
                      <a:r>
                        <a:rPr dirty="0" sz="1200" spc="-45" b="1">
                          <a:latin typeface="Arial"/>
                          <a:cs typeface="Arial"/>
                        </a:rPr>
                        <a:t>Aborting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pop-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dialogue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window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displayed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157480" indent="-228600">
                        <a:lnSpc>
                          <a:spcPct val="96400"/>
                        </a:lnSpc>
                        <a:spcBef>
                          <a:spcPts val="919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 spc="-35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abortion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pressing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OK.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previous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62317" y="3001391"/>
            <a:ext cx="6093460" cy="744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4.1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130">
                <a:solidFill>
                  <a:srgbClr val="92D050"/>
                </a:solidFill>
                <a:latin typeface="Arial"/>
                <a:cs typeface="Arial"/>
              </a:rPr>
              <a:t>Screen</a:t>
            </a:r>
            <a:r>
              <a:rPr dirty="0" sz="1600" spc="-4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5">
                <a:solidFill>
                  <a:srgbClr val="92D050"/>
                </a:solidFill>
                <a:latin typeface="Arial"/>
                <a:cs typeface="Arial"/>
              </a:rPr>
              <a:t>analysis</a:t>
            </a:r>
            <a:r>
              <a:rPr dirty="0" sz="1600" spc="-3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result</a:t>
            </a:r>
            <a:endParaRPr sz="1600">
              <a:latin typeface="Arial"/>
              <a:cs typeface="Arial"/>
            </a:endParaRPr>
          </a:p>
          <a:p>
            <a:pPr marL="12700" marR="5080" indent="228600">
              <a:lnSpc>
                <a:spcPts val="1380"/>
              </a:lnSpc>
              <a:spcBef>
                <a:spcPts val="1025"/>
              </a:spcBef>
            </a:pPr>
            <a:r>
              <a:rPr dirty="0" sz="1200">
                <a:latin typeface="Arial"/>
                <a:cs typeface="Arial"/>
              </a:rPr>
              <a:t>These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possible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outcomes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scan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category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for </a:t>
            </a:r>
            <a:r>
              <a:rPr dirty="0" sz="1200" spc="-10">
                <a:latin typeface="Arial"/>
                <a:cs typeface="Arial"/>
              </a:rPr>
              <a:t>measurements</a:t>
            </a:r>
            <a:r>
              <a:rPr dirty="0" sz="1200" spc="-10" b="1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75017" y="3909695"/>
          <a:ext cx="6146800" cy="4569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92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27965">
                        <a:lnSpc>
                          <a:spcPts val="1380"/>
                        </a:lnSpc>
                      </a:pPr>
                      <a:r>
                        <a:rPr dirty="0" sz="1200" spc="-30" b="1">
                          <a:latin typeface="Arial"/>
                          <a:cs typeface="Arial"/>
                        </a:rPr>
                        <a:t>Clear: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found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classified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regulated.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150495" indent="-228600">
                        <a:lnSpc>
                          <a:spcPct val="96100"/>
                        </a:lnSpc>
                        <a:spcBef>
                          <a:spcPts val="925"/>
                        </a:spcBef>
                        <a:buFont typeface="Arial"/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 spc="-40" b="1">
                          <a:latin typeface="Arial"/>
                          <a:cs typeface="Arial"/>
                        </a:rPr>
                        <a:t>Sequential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the upper right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corner,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here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339,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measurements 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done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instrument.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7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72085">
                        <a:lnSpc>
                          <a:spcPct val="961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Regulated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substance: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substance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found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classified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regulated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e.g.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narcotic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explosive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listed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illegal.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647700"/>
            <a:ext cx="3047492" cy="21386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991990"/>
            <a:ext cx="3047619" cy="212788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6284340"/>
            <a:ext cx="3047746" cy="2117089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6800" cy="6859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7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55575">
                        <a:lnSpc>
                          <a:spcPct val="96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yet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Categorized: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substance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found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comes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library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classified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yet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categorized.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categorize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ChemDash.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92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measurement.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98755">
                        <a:lnSpc>
                          <a:spcPts val="1380"/>
                        </a:lnSpc>
                        <a:spcBef>
                          <a:spcPts val="95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write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either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note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name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analyzed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click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characters.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Once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done,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please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click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Save.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92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64795">
                        <a:lnSpc>
                          <a:spcPct val="956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Inconclusive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Result: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libraries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matches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spectrum.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218440">
                        <a:lnSpc>
                          <a:spcPct val="95900"/>
                        </a:lnSpc>
                        <a:spcBef>
                          <a:spcPts val="89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re-test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sample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while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paying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close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attention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correctly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positioned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focal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point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strong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ambient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light.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647700"/>
            <a:ext cx="3047364" cy="21113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2921000"/>
            <a:ext cx="3047999" cy="212788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5213350"/>
            <a:ext cx="3047999" cy="2133600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2317" y="165100"/>
            <a:ext cx="60953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97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70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4.2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130">
                <a:solidFill>
                  <a:srgbClr val="92D050"/>
                </a:solidFill>
                <a:latin typeface="Arial"/>
                <a:cs typeface="Arial"/>
              </a:rPr>
              <a:t>Screen</a:t>
            </a:r>
            <a:r>
              <a:rPr dirty="0" sz="1600" spc="-2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review</a:t>
            </a:r>
            <a:endParaRPr sz="1600">
              <a:latin typeface="Arial"/>
              <a:cs typeface="Arial"/>
            </a:endParaRPr>
          </a:p>
          <a:p>
            <a:pPr marL="12700" marR="5715" indent="228600">
              <a:lnSpc>
                <a:spcPts val="1380"/>
              </a:lnSpc>
              <a:spcBef>
                <a:spcPts val="103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Review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function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allows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examine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history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measurements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with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instrument.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75017" y="1279905"/>
          <a:ext cx="6146800" cy="7148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92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3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Screen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581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207010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Choose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measurement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review.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297180">
                        <a:lnSpc>
                          <a:spcPts val="1380"/>
                        </a:lnSpc>
                        <a:spcBef>
                          <a:spcPts val="8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measurements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named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[sequential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number]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year-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month-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day-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hour-minute-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seconds.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72085">
                        <a:lnSpc>
                          <a:spcPts val="1400"/>
                        </a:lnSpc>
                        <a:spcBef>
                          <a:spcPts val="87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Scroll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arrow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Select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result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window.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288925">
                        <a:lnSpc>
                          <a:spcPts val="1380"/>
                        </a:lnSpc>
                        <a:spcBef>
                          <a:spcPts val="8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Highlight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View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button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tab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 press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513715">
                        <a:lnSpc>
                          <a:spcPts val="1380"/>
                        </a:lnSpc>
                        <a:spcBef>
                          <a:spcPts val="8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Screen analysis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result</a:t>
                      </a:r>
                      <a:r>
                        <a:rPr dirty="0" sz="12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measurement.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0014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1360550"/>
            <a:ext cx="3047619" cy="212788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652901"/>
            <a:ext cx="3047365" cy="21113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6076569"/>
            <a:ext cx="3047238" cy="2122169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2317" y="165100"/>
            <a:ext cx="6095365" cy="948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97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70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4.3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130">
                <a:solidFill>
                  <a:srgbClr val="92D050"/>
                </a:solidFill>
                <a:latin typeface="Arial"/>
                <a:cs typeface="Arial"/>
              </a:rPr>
              <a:t>Screen</a:t>
            </a:r>
            <a:r>
              <a:rPr dirty="0" sz="1600" spc="-2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Settings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930"/>
              </a:spcBef>
            </a:pPr>
            <a:r>
              <a:rPr dirty="0" sz="1200">
                <a:latin typeface="Arial"/>
                <a:cs typeface="Arial"/>
              </a:rPr>
              <a:t>Here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select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category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measurement.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75017" y="1254505"/>
          <a:ext cx="6146800" cy="9056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45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84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57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84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3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84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screen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80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8450" marR="315595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category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click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Save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1337691"/>
            <a:ext cx="3047238" cy="20840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580510"/>
            <a:ext cx="3047492" cy="21005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5839840"/>
            <a:ext cx="3047872" cy="210629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455" y="8113141"/>
            <a:ext cx="3047492" cy="2120265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2317" y="738251"/>
            <a:ext cx="6009640" cy="1522095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140"/>
              </a:spcBef>
            </a:pP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dirty="0" sz="1600" spc="30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Identify</a:t>
            </a:r>
            <a:endParaRPr sz="1600">
              <a:latin typeface="Arial"/>
              <a:cs typeface="Arial"/>
            </a:endParaRPr>
          </a:p>
          <a:p>
            <a:pPr algn="just" marL="12700" marR="5080" indent="457200">
              <a:lnSpc>
                <a:spcPct val="93800"/>
              </a:lnSpc>
              <a:spcBef>
                <a:spcPts val="87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Identify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method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identify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unknown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sample.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The </a:t>
            </a:r>
            <a:r>
              <a:rPr dirty="0" sz="1200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matches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unknown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chemical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chosen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library.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match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listed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access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specific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(chemical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safety) </a:t>
            </a:r>
            <a:r>
              <a:rPr dirty="0" sz="1200">
                <a:latin typeface="Arial"/>
                <a:cs typeface="Arial"/>
              </a:rPr>
              <a:t>information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matches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found.</a:t>
            </a:r>
            <a:endParaRPr sz="1200">
              <a:latin typeface="Arial"/>
              <a:cs typeface="Arial"/>
            </a:endParaRPr>
          </a:p>
          <a:p>
            <a:pPr algn="just" marL="469900">
              <a:lnSpc>
                <a:spcPts val="1220"/>
              </a:lnSpc>
            </a:pPr>
            <a:r>
              <a:rPr dirty="0" sz="1200" spc="-10">
                <a:latin typeface="Arial"/>
                <a:cs typeface="Arial"/>
              </a:rPr>
              <a:t>This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category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matching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like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that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used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method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described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above.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ts val="1330"/>
              </a:lnSpc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analysis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based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molecular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only,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regardless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category.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2410460"/>
          <a:ext cx="6149975" cy="7002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80995"/>
              </a:tblGrid>
              <a:tr h="2445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84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83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Identify.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5400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several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libraries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analysis.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2493898"/>
            <a:ext cx="3047999" cy="2286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4938648"/>
            <a:ext cx="3047238" cy="212217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7219568"/>
            <a:ext cx="3047365" cy="2111374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2317" y="165100"/>
            <a:ext cx="6095365" cy="3264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97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70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2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buAutoNum type="arabicPlain" startAt="12"/>
              <a:tabLst>
                <a:tab pos="316865" algn="l"/>
              </a:tabLst>
            </a:pPr>
            <a:r>
              <a:rPr dirty="0" sz="1100">
                <a:latin typeface="Arial"/>
                <a:cs typeface="Arial"/>
              </a:rPr>
              <a:t>Display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properties.............................................................................................................52</a:t>
            </a:r>
            <a:endParaRPr sz="11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455"/>
              </a:spcBef>
              <a:buAutoNum type="arabicPlain" startAt="12"/>
              <a:tabLst>
                <a:tab pos="316865" algn="l"/>
              </a:tabLst>
            </a:pPr>
            <a:r>
              <a:rPr dirty="0" sz="1100" spc="-10">
                <a:latin typeface="Arial"/>
                <a:cs typeface="Arial"/>
              </a:rPr>
              <a:t>Calibration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control.............................................................................................................53</a:t>
            </a:r>
            <a:endParaRPr sz="11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AutoNum type="arabicPlain" startAt="12"/>
              <a:tabLst>
                <a:tab pos="316865" algn="l"/>
              </a:tabLst>
            </a:pPr>
            <a:r>
              <a:rPr dirty="0" sz="1100" spc="-10">
                <a:latin typeface="Arial"/>
                <a:cs typeface="Arial"/>
              </a:rPr>
              <a:t>Calibration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result...............................................................................................................55</a:t>
            </a:r>
            <a:endParaRPr sz="1100">
              <a:latin typeface="Arial"/>
              <a:cs typeface="Arial"/>
            </a:endParaRPr>
          </a:p>
          <a:p>
            <a:pPr lvl="1" marL="315595" indent="-302895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315595" algn="l"/>
              </a:tabLst>
            </a:pPr>
            <a:r>
              <a:rPr dirty="0" sz="1100" spc="-10">
                <a:latin typeface="Arial"/>
                <a:cs typeface="Arial"/>
              </a:rPr>
              <a:t>Calibration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settings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...........................................................................................................56</a:t>
            </a:r>
            <a:endParaRPr sz="11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AutoNum type="arabicPlain" startAt="15"/>
              <a:tabLst>
                <a:tab pos="316865" algn="l"/>
              </a:tabLst>
            </a:pPr>
            <a:r>
              <a:rPr dirty="0" sz="1100" spc="-10">
                <a:latin typeface="Arial"/>
                <a:cs typeface="Arial"/>
              </a:rPr>
              <a:t>USB...................................................................................................................................58</a:t>
            </a:r>
            <a:endParaRPr sz="11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459"/>
              </a:spcBef>
              <a:buAutoNum type="arabicPlain" startAt="15"/>
              <a:tabLst>
                <a:tab pos="316865" algn="l"/>
              </a:tabLst>
            </a:pPr>
            <a:r>
              <a:rPr dirty="0" sz="1100" spc="-10">
                <a:latin typeface="Arial"/>
                <a:cs typeface="Arial"/>
              </a:rPr>
              <a:t>Language..........................................................................................................................59</a:t>
            </a:r>
            <a:endParaRPr sz="11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455"/>
              </a:spcBef>
              <a:buAutoNum type="arabicPlain" startAt="15"/>
              <a:tabLst>
                <a:tab pos="316865" algn="l"/>
              </a:tabLst>
            </a:pPr>
            <a:r>
              <a:rPr dirty="0" sz="1100">
                <a:latin typeface="Arial"/>
                <a:cs typeface="Arial"/>
              </a:rPr>
              <a:t>Factory </a:t>
            </a:r>
            <a:r>
              <a:rPr dirty="0" sz="1100" spc="-10">
                <a:latin typeface="Arial"/>
                <a:cs typeface="Arial"/>
              </a:rPr>
              <a:t>Reset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...................................................................................................................60</a:t>
            </a:r>
            <a:endParaRPr sz="11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AutoNum type="arabicPlain" startAt="15"/>
              <a:tabLst>
                <a:tab pos="316865" algn="l"/>
              </a:tabLst>
            </a:pPr>
            <a:r>
              <a:rPr dirty="0" sz="1100">
                <a:latin typeface="Arial"/>
                <a:cs typeface="Arial"/>
              </a:rPr>
              <a:t>Unpair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Instrument</a:t>
            </a:r>
            <a:r>
              <a:rPr dirty="0" sz="1100" spc="-1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.............................................................................................................62</a:t>
            </a:r>
            <a:endParaRPr sz="11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455"/>
              </a:spcBef>
              <a:buAutoNum type="arabicPlain" startAt="15"/>
              <a:tabLst>
                <a:tab pos="316865" algn="l"/>
              </a:tabLst>
            </a:pPr>
            <a:r>
              <a:rPr dirty="0" sz="1100">
                <a:latin typeface="Arial"/>
                <a:cs typeface="Arial"/>
              </a:rPr>
              <a:t>Serstech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100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Indicator</a:t>
            </a:r>
            <a:r>
              <a:rPr dirty="0" sz="1100" spc="-10">
                <a:latin typeface="Arial"/>
                <a:cs typeface="Arial"/>
              </a:rPr>
              <a:t> maintenance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instructions</a:t>
            </a:r>
            <a:r>
              <a:rPr dirty="0" sz="1100" spc="-1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............................................................64</a:t>
            </a:r>
            <a:endParaRPr sz="11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AutoNum type="arabicPlain" startAt="15"/>
              <a:tabLst>
                <a:tab pos="316865" algn="l"/>
              </a:tabLst>
            </a:pPr>
            <a:r>
              <a:rPr dirty="0" sz="1100">
                <a:latin typeface="Arial"/>
                <a:cs typeface="Arial"/>
              </a:rPr>
              <a:t>Standard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method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cleaning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(removing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surfaces)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......................................65</a:t>
            </a:r>
            <a:endParaRPr sz="11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455"/>
              </a:spcBef>
              <a:buAutoNum type="arabicPlain" startAt="15"/>
              <a:tabLst>
                <a:tab pos="316865" algn="l"/>
              </a:tabLst>
            </a:pPr>
            <a:r>
              <a:rPr dirty="0" sz="1100" spc="-10">
                <a:latin typeface="Arial"/>
                <a:cs typeface="Arial"/>
              </a:rPr>
              <a:t>Cleaning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dirt</a:t>
            </a:r>
            <a:r>
              <a:rPr dirty="0" sz="1100" spc="-1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.....................................................................................................68</a:t>
            </a:r>
            <a:endParaRPr sz="11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455"/>
              </a:spcBef>
              <a:buAutoNum type="arabicPlain" startAt="15"/>
              <a:tabLst>
                <a:tab pos="316865" algn="l"/>
              </a:tabLst>
            </a:pPr>
            <a:r>
              <a:rPr dirty="0" sz="1100" spc="-10">
                <a:latin typeface="Arial"/>
                <a:cs typeface="Arial"/>
              </a:rPr>
              <a:t>ChemDash</a:t>
            </a:r>
            <a:r>
              <a:rPr dirty="0" sz="1100" spc="-19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........................................................................................................................69</a:t>
            </a:r>
            <a:endParaRPr sz="1100">
              <a:latin typeface="Arial"/>
              <a:cs typeface="Arial"/>
            </a:endParaRPr>
          </a:p>
          <a:p>
            <a:pPr marL="316865" indent="-304165">
              <a:lnSpc>
                <a:spcPct val="100000"/>
              </a:lnSpc>
              <a:spcBef>
                <a:spcPts val="430"/>
              </a:spcBef>
              <a:buAutoNum type="arabicPlain" startAt="15"/>
              <a:tabLst>
                <a:tab pos="316865" algn="l"/>
              </a:tabLst>
            </a:pPr>
            <a:r>
              <a:rPr dirty="0" sz="1100">
                <a:latin typeface="Arial"/>
                <a:cs typeface="Arial"/>
              </a:rPr>
              <a:t>ChemDash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ONE</a:t>
            </a:r>
            <a:r>
              <a:rPr dirty="0" sz="1100" spc="-2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...............................................................................................................70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9975" cy="7579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80995"/>
              </a:tblGrid>
              <a:tr h="2292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80670">
                        <a:lnSpc>
                          <a:spcPts val="1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appropriate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accessory</a:t>
                      </a:r>
                      <a:r>
                        <a:rPr dirty="0" sz="1200" spc="14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analysis.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ct val="100000"/>
                        </a:lnSpc>
                        <a:spcBef>
                          <a:spcPts val="869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Log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Indicator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marR="107314" indent="-228600">
                        <a:lnSpc>
                          <a:spcPct val="96100"/>
                        </a:lnSpc>
                        <a:spcBef>
                          <a:spcPts val="965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 warning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pop-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message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given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preparation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finished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started.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ct val="100000"/>
                        </a:lnSpc>
                        <a:spcBef>
                          <a:spcPts val="910"/>
                        </a:spcBef>
                        <a:buChar char="•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proceed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75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parameters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69850" marR="178435">
                        <a:lnSpc>
                          <a:spcPts val="1370"/>
                        </a:lnSpc>
                        <a:spcBef>
                          <a:spcPts val="94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values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standard,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extended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off.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69850" marR="251460">
                        <a:lnSpc>
                          <a:spcPts val="1380"/>
                        </a:lnSpc>
                        <a:spcBef>
                          <a:spcPts val="92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obtain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spectral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quality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extended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should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used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69850" marR="209550">
                        <a:lnSpc>
                          <a:spcPts val="1380"/>
                        </a:lnSpc>
                        <a:spcBef>
                          <a:spcPts val="88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power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 values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low,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medium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high.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60655">
                        <a:lnSpc>
                          <a:spcPts val="1380"/>
                        </a:lnSpc>
                        <a:spcBef>
                          <a:spcPts val="9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delays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of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thus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activation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delay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whenever.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531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227329">
                        <a:lnSpc>
                          <a:spcPct val="95900"/>
                        </a:lnSpc>
                        <a:spcBef>
                          <a:spcPts val="91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analyzed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burn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explode.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delay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0-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999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seconds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giving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move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away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 laser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activated.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98425">
                        <a:lnSpc>
                          <a:spcPts val="1380"/>
                        </a:lnSpc>
                        <a:spcBef>
                          <a:spcPts val="9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extended.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extended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makes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additional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improve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signal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quality.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 signal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improvement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take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time.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647700"/>
            <a:ext cx="3047619" cy="21278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197098"/>
            <a:ext cx="3047238" cy="20840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5823330"/>
            <a:ext cx="3047746" cy="2117090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9975" cy="4578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80995"/>
              </a:tblGrid>
              <a:tr h="4578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101600">
                        <a:lnSpc>
                          <a:spcPct val="95800"/>
                        </a:lnSpc>
                        <a:spcBef>
                          <a:spcPts val="91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OFF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set.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Auto-exposure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extended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 analyze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try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calculate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ideal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time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needed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get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optimal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signal-to-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noise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ratio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i.e.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maximize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spectrum.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26364">
                        <a:lnSpc>
                          <a:spcPct val="95800"/>
                        </a:lnSpc>
                        <a:spcBef>
                          <a:spcPts val="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calculated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range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0.02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32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seconds,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depending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compound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conditions.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extended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additional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exposures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made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improve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signal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quality.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modes,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process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3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seconds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longer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compared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manual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several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trial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signal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improvement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made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addition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final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measurement.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accumulated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laser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also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compared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manual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exposure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Until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actual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analysis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starts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always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option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measurement.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1798827"/>
            <a:ext cx="3047746" cy="211708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2317" y="543306"/>
            <a:ext cx="3302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Follow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different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steps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analysis: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914780"/>
          <a:ext cx="6146800" cy="9126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99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Estimating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Time: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3825" marR="110489">
                        <a:lnSpc>
                          <a:spcPct val="95800"/>
                        </a:lnSpc>
                        <a:spcBef>
                          <a:spcPts val="89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ideal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calculated.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upper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shows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 process.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bar shows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progress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process.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 aborted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pressing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previous 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6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Scanning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sample: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Collecting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Raman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spectrum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69215">
                        <a:lnSpc>
                          <a:spcPct val="96000"/>
                        </a:lnSpc>
                        <a:spcBef>
                          <a:spcPts val="89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extended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signal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improvement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take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some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OK.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92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Analyzing: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79375">
                        <a:lnSpc>
                          <a:spcPct val="96400"/>
                        </a:lnSpc>
                        <a:spcBef>
                          <a:spcPts val="8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Analyzing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Raman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compare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chosen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library.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scan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longer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aborted.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11303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pop-up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dialogue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window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displayed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abortion.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461009">
                        <a:lnSpc>
                          <a:spcPts val="1400"/>
                        </a:lnSpc>
                        <a:spcBef>
                          <a:spcPts val="86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Aborting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scan: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pop-up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dialogue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window is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displayed.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292100">
                        <a:lnSpc>
                          <a:spcPts val="1380"/>
                        </a:lnSpc>
                        <a:spcBef>
                          <a:spcPts val="89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abortion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998219"/>
            <a:ext cx="3047492" cy="21386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295650"/>
            <a:ext cx="3047492" cy="21005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5554979"/>
            <a:ext cx="3047619" cy="212788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455" y="7847291"/>
            <a:ext cx="3047746" cy="2117090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2317" y="543306"/>
            <a:ext cx="4479925" cy="630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5.1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40">
                <a:solidFill>
                  <a:srgbClr val="92D050"/>
                </a:solidFill>
                <a:latin typeface="Arial"/>
                <a:cs typeface="Arial"/>
              </a:rPr>
              <a:t>Identify</a:t>
            </a:r>
            <a:r>
              <a:rPr dirty="0" sz="1600" spc="-5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5">
                <a:solidFill>
                  <a:srgbClr val="92D050"/>
                </a:solidFill>
                <a:latin typeface="Arial"/>
                <a:cs typeface="Arial"/>
              </a:rPr>
              <a:t>analysis</a:t>
            </a:r>
            <a:r>
              <a:rPr dirty="0" sz="1600" spc="-4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result</a:t>
            </a:r>
            <a:endParaRPr sz="1600">
              <a:latin typeface="Arial"/>
              <a:cs typeface="Arial"/>
            </a:endParaRPr>
          </a:p>
          <a:p>
            <a:pPr marL="571500">
              <a:lnSpc>
                <a:spcPct val="100000"/>
              </a:lnSpc>
              <a:spcBef>
                <a:spcPts val="1405"/>
              </a:spcBef>
            </a:pPr>
            <a:r>
              <a:rPr dirty="0" sz="1200">
                <a:latin typeface="Arial"/>
                <a:cs typeface="Arial"/>
              </a:rPr>
              <a:t>There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three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possible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outcomes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Identify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scan: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1264030"/>
          <a:ext cx="6146800" cy="8583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3229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173355">
                        <a:lnSpc>
                          <a:spcPct val="96100"/>
                        </a:lnSpc>
                        <a:spcBef>
                          <a:spcPts val="90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single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match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found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match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single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reference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library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 been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found.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64135">
                        <a:lnSpc>
                          <a:spcPct val="95800"/>
                        </a:lnSpc>
                        <a:spcBef>
                          <a:spcPts val="89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numerical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value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given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conjunction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name,</a:t>
                      </a:r>
                      <a:r>
                        <a:rPr dirty="0" sz="12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99.0%,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score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factor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describing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reference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spectrum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describes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sample.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Thus,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high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very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likely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contains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suggested substance.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332105">
                        <a:lnSpc>
                          <a:spcPct val="96100"/>
                        </a:lnSpc>
                        <a:spcBef>
                          <a:spcPts val="89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Sequential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upper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right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corner,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here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344,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measurements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done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instrument.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940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266065">
                        <a:lnSpc>
                          <a:spcPct val="96000"/>
                        </a:lnSpc>
                        <a:spcBef>
                          <a:spcPts val="90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Possible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mixture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92.0%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spectrum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explained: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obtained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spectrum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cannot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explained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single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library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reference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mixture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library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items.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78105">
                        <a:lnSpc>
                          <a:spcPct val="95900"/>
                        </a:lnSpc>
                        <a:spcBef>
                          <a:spcPts val="89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Here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Isopropanol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library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reference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correlation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thus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presented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top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list.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Three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listed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library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references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together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explain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sample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92.0%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mixture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thus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score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factor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92.0%.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Sequential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upper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right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corner,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here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345,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measurements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done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instrument.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413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9525" marR="208915">
                        <a:lnSpc>
                          <a:spcPct val="96000"/>
                        </a:lnSpc>
                        <a:spcBef>
                          <a:spcPts val="90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match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result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sufficient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analysis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correlation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active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libraries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too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low.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525" marR="64135">
                        <a:lnSpc>
                          <a:spcPct val="95800"/>
                        </a:lnSpc>
                        <a:spcBef>
                          <a:spcPts val="89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match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result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due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signal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noise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ratio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meaningful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analysis.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processed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stored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instrument.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possible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back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review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later.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1833498"/>
            <a:ext cx="3047619" cy="208978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489" y="4921163"/>
            <a:ext cx="1770614" cy="221950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7585532"/>
            <a:ext cx="3047872" cy="2106295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6800" cy="229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92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measurement.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98120">
                        <a:lnSpc>
                          <a:spcPts val="1380"/>
                        </a:lnSpc>
                        <a:spcBef>
                          <a:spcPts val="95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write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either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note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name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analyzed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click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characters.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Once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done,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please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click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Save.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62317" y="2995041"/>
            <a:ext cx="5573395" cy="735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5.2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40">
                <a:solidFill>
                  <a:srgbClr val="92D050"/>
                </a:solidFill>
                <a:latin typeface="Arial"/>
                <a:cs typeface="Arial"/>
              </a:rPr>
              <a:t>Identify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review</a:t>
            </a:r>
            <a:endParaRPr sz="1600">
              <a:latin typeface="Arial"/>
              <a:cs typeface="Arial"/>
            </a:endParaRPr>
          </a:p>
          <a:p>
            <a:pPr marL="12700" marR="5080" indent="228600">
              <a:lnSpc>
                <a:spcPts val="1350"/>
              </a:lnSpc>
              <a:spcBef>
                <a:spcPts val="100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Review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function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allows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examine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history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your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measurements </a:t>
            </a:r>
            <a:r>
              <a:rPr dirty="0" sz="1200">
                <a:latin typeface="Arial"/>
                <a:cs typeface="Arial"/>
              </a:rPr>
              <a:t>made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instrument.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75017" y="3890645"/>
          <a:ext cx="6146800" cy="4528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54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Identify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647700"/>
            <a:ext cx="3047999" cy="21278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973448"/>
            <a:ext cx="3047999" cy="20955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6227698"/>
            <a:ext cx="3047365" cy="2111375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6800" cy="2324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324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238125" marR="70485" indent="-168910">
                        <a:lnSpc>
                          <a:spcPct val="95900"/>
                        </a:lnSpc>
                        <a:spcBef>
                          <a:spcPts val="985"/>
                        </a:spcBef>
                        <a:buChar char="•"/>
                        <a:tabLst>
                          <a:tab pos="23812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Choose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measurement</a:t>
                      </a:r>
                      <a:r>
                        <a:rPr dirty="0" sz="12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review.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measurements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named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[sequential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number]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year-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month-day-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hour-</a:t>
                      </a:r>
                      <a:r>
                        <a:rPr dirty="0" sz="12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minute-seconds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38125" marR="460375" indent="-168910">
                        <a:lnSpc>
                          <a:spcPts val="1400"/>
                        </a:lnSpc>
                        <a:spcBef>
                          <a:spcPts val="990"/>
                        </a:spcBef>
                        <a:buChar char="•"/>
                        <a:tabLst>
                          <a:tab pos="23812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Scroll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200" spc="15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result window.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38125" marR="250190" indent="-168910">
                        <a:lnSpc>
                          <a:spcPts val="1380"/>
                        </a:lnSpc>
                        <a:spcBef>
                          <a:spcPts val="965"/>
                        </a:spcBef>
                        <a:buChar char="•"/>
                        <a:tabLst>
                          <a:tab pos="23812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Highlight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View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button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15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62317" y="3057397"/>
            <a:ext cx="5969635" cy="190246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05"/>
              </a:spcBef>
            </a:pP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6</a:t>
            </a:r>
            <a:r>
              <a:rPr dirty="0" sz="1600" spc="30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Verify</a:t>
            </a:r>
            <a:endParaRPr sz="1600">
              <a:latin typeface="Arial"/>
              <a:cs typeface="Arial"/>
            </a:endParaRPr>
          </a:p>
          <a:p>
            <a:pPr algn="just" marL="12700" marR="14604" indent="228600">
              <a:lnSpc>
                <a:spcPct val="93800"/>
              </a:lnSpc>
              <a:spcBef>
                <a:spcPts val="919"/>
              </a:spcBef>
            </a:pPr>
            <a:r>
              <a:rPr dirty="0" sz="1200">
                <a:latin typeface="Arial"/>
                <a:cs typeface="Arial"/>
              </a:rPr>
              <a:t>Verify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method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similar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sense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know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what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are </a:t>
            </a:r>
            <a:r>
              <a:rPr dirty="0" sz="1200">
                <a:latin typeface="Arial"/>
                <a:cs typeface="Arial"/>
              </a:rPr>
              <a:t>searching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for,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but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case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Verify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only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search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match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one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specific </a:t>
            </a:r>
            <a:r>
              <a:rPr dirty="0" sz="1200">
                <a:latin typeface="Arial"/>
                <a:cs typeface="Arial"/>
              </a:rPr>
              <a:t>substance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rather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than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several.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Verify is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want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confirm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sample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correct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identity.</a:t>
            </a:r>
            <a:endParaRPr sz="1200">
              <a:latin typeface="Arial"/>
              <a:cs typeface="Arial"/>
            </a:endParaRPr>
          </a:p>
          <a:p>
            <a:pPr algn="just" marL="12700" marR="5080" indent="228600">
              <a:lnSpc>
                <a:spcPts val="1350"/>
              </a:lnSpc>
              <a:spcBef>
                <a:spcPts val="30"/>
              </a:spcBef>
            </a:pPr>
            <a:r>
              <a:rPr dirty="0" sz="1200">
                <a:latin typeface="Arial"/>
                <a:cs typeface="Arial"/>
              </a:rPr>
              <a:t>Before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measurement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choose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reference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spectra </a:t>
            </a:r>
            <a:r>
              <a:rPr dirty="0" sz="1200">
                <a:latin typeface="Arial"/>
                <a:cs typeface="Arial"/>
              </a:rPr>
              <a:t>libraries.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Indicator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analyze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compare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chosen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reference.</a:t>
            </a:r>
            <a:endParaRPr sz="1200">
              <a:latin typeface="Arial"/>
              <a:cs typeface="Arial"/>
            </a:endParaRPr>
          </a:p>
          <a:p>
            <a:pPr algn="just" marL="12700" marR="10160">
              <a:lnSpc>
                <a:spcPts val="1350"/>
              </a:lnSpc>
              <a:spcBef>
                <a:spcPts val="25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result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binary,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either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Pass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(OK)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similar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reference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spectrum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or </a:t>
            </a:r>
            <a:r>
              <a:rPr dirty="0" sz="1200">
                <a:latin typeface="Arial"/>
                <a:cs typeface="Arial"/>
              </a:rPr>
              <a:t>Fail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(not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OK)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10">
                <a:latin typeface="Arial"/>
                <a:cs typeface="Arial"/>
              </a:rPr>
              <a:t> different.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75017" y="5135498"/>
          <a:ext cx="6146800" cy="453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54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3825" marR="306070">
                        <a:lnSpc>
                          <a:spcPts val="1380"/>
                        </a:lnSpc>
                        <a:spcBef>
                          <a:spcPts val="93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appropriate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accessory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for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analysis.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7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Verify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682116"/>
            <a:ext cx="3047619" cy="20897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5215890"/>
            <a:ext cx="3047999" cy="20955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7470102"/>
            <a:ext cx="3047746" cy="2117090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6800" cy="9650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7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825" marR="196850">
                        <a:lnSpc>
                          <a:spcPts val="1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several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libraries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analysis.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64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verify.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36525">
                        <a:lnSpc>
                          <a:spcPct val="95900"/>
                        </a:lnSpc>
                        <a:spcBef>
                          <a:spcPts val="8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many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reference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substances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useful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list.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done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window.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selecting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suitable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label,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list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 numbers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alphabetically.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60325" indent="41275">
                        <a:lnSpc>
                          <a:spcPts val="1400"/>
                        </a:lnSpc>
                        <a:spcBef>
                          <a:spcPts val="91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Highlight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appropriate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11125">
                        <a:lnSpc>
                          <a:spcPts val="1380"/>
                        </a:lnSpc>
                        <a:spcBef>
                          <a:spcPts val="89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names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non-ASCII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characters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substances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appear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under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ALL.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82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747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 laser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warning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pop-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message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given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preparation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finished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started.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proceed.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451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parameters.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75260">
                        <a:lnSpc>
                          <a:spcPts val="1380"/>
                        </a:lnSpc>
                        <a:spcBef>
                          <a:spcPts val="9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values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standard,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extended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off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with.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70485">
                        <a:lnSpc>
                          <a:spcPct val="95800"/>
                        </a:lnSpc>
                        <a:spcBef>
                          <a:spcPts val="81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obtain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quality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exposure-standard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extended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should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used.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invisible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power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values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low,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medium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with.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delay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delays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scan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thus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activation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invisible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laser.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delay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whenever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647700"/>
            <a:ext cx="3047872" cy="21062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093592"/>
            <a:ext cx="3047492" cy="21386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5563742"/>
            <a:ext cx="3047238" cy="21221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455" y="7934058"/>
            <a:ext cx="3047872" cy="2106295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6800" cy="6376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1885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62230">
                        <a:lnSpc>
                          <a:spcPct val="95800"/>
                        </a:lnSpc>
                        <a:spcBef>
                          <a:spcPts val="1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analyzed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burn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explode.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Scan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delay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 set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0-999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seconds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giving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move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away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invisible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activated.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35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extended.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213995">
                        <a:lnSpc>
                          <a:spcPct val="95500"/>
                        </a:lnSpc>
                        <a:spcBef>
                          <a:spcPts val="90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extended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makes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additional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improve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signal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quality.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97790">
                        <a:lnSpc>
                          <a:spcPts val="1400"/>
                        </a:lnSpc>
                        <a:spcBef>
                          <a:spcPts val="9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signal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improvement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take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some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time.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764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54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17804">
                        <a:lnSpc>
                          <a:spcPts val="1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OFF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set.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62317" y="7098284"/>
            <a:ext cx="6075680" cy="1751964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just" marL="12700" marR="5080">
              <a:lnSpc>
                <a:spcPct val="93800"/>
              </a:lnSpc>
              <a:spcBef>
                <a:spcPts val="190"/>
              </a:spcBef>
            </a:pPr>
            <a:r>
              <a:rPr dirty="0" sz="1200" b="1">
                <a:latin typeface="Arial"/>
                <a:cs typeface="Arial"/>
              </a:rPr>
              <a:t>NOTE:</a:t>
            </a:r>
            <a:r>
              <a:rPr dirty="0" sz="1200" spc="254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Auto-</a:t>
            </a:r>
            <a:r>
              <a:rPr dirty="0" sz="1200">
                <a:latin typeface="Arial"/>
                <a:cs typeface="Arial"/>
              </a:rPr>
              <a:t>exposure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standard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extended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Indicator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analyze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the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try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calculate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ideal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exposure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needed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get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optimal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signal-</a:t>
            </a:r>
            <a:r>
              <a:rPr dirty="0" sz="1200" spc="-10">
                <a:latin typeface="Arial"/>
                <a:cs typeface="Arial"/>
              </a:rPr>
              <a:t>to-noise </a:t>
            </a:r>
            <a:r>
              <a:rPr dirty="0" sz="1200">
                <a:latin typeface="Arial"/>
                <a:cs typeface="Arial"/>
              </a:rPr>
              <a:t>ratio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measured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spectrum,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i.e.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maximize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quality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spectrum.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calculated </a:t>
            </a:r>
            <a:r>
              <a:rPr dirty="0" sz="1200">
                <a:latin typeface="Arial"/>
                <a:cs typeface="Arial"/>
              </a:rPr>
              <a:t>exposure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range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0.02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–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32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seconds,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depending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compound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sampling </a:t>
            </a:r>
            <a:r>
              <a:rPr dirty="0" sz="1200">
                <a:latin typeface="Arial"/>
                <a:cs typeface="Arial"/>
              </a:rPr>
              <a:t>conditions.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extended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additional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exposures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made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improve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signal </a:t>
            </a:r>
            <a:r>
              <a:rPr dirty="0" sz="1200">
                <a:latin typeface="Arial"/>
                <a:cs typeface="Arial"/>
              </a:rPr>
              <a:t>quality.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using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these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modes,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total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process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3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seconds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longer </a:t>
            </a:r>
            <a:r>
              <a:rPr dirty="0" sz="1200">
                <a:latin typeface="Arial"/>
                <a:cs typeface="Arial"/>
              </a:rPr>
              <a:t>compared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manual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since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several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trial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exposures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signal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improvement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be </a:t>
            </a:r>
            <a:r>
              <a:rPr dirty="0" sz="1200">
                <a:latin typeface="Arial"/>
                <a:cs typeface="Arial"/>
              </a:rPr>
              <a:t>made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addition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measurement.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total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accumulated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invisible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exposure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increase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compared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manual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exposure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mode.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Until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actual </a:t>
            </a:r>
            <a:r>
              <a:rPr dirty="0" sz="1200">
                <a:latin typeface="Arial"/>
                <a:cs typeface="Arial"/>
              </a:rPr>
              <a:t>analysis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starts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always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option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abort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measurement.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2533014"/>
            <a:ext cx="3047365" cy="20732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4768215"/>
            <a:ext cx="3047999" cy="2095500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2317" y="543306"/>
            <a:ext cx="33007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Follow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different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steps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analysis: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914780"/>
          <a:ext cx="6146800" cy="9065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7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>
                        <a:lnSpc>
                          <a:spcPts val="1400"/>
                        </a:lnSpc>
                        <a:spcBef>
                          <a:spcPts val="930"/>
                        </a:spcBef>
                        <a:tabLst>
                          <a:tab pos="996315" algn="l"/>
                          <a:tab pos="1510030" algn="l"/>
                          <a:tab pos="2070735" algn="l"/>
                          <a:tab pos="2482850" algn="l"/>
                        </a:tabLst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Estimating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Time: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ideal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calculated.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60325">
                        <a:lnSpc>
                          <a:spcPts val="1380"/>
                        </a:lnSpc>
                        <a:spcBef>
                          <a:spcPts val="8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16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upper</a:t>
                      </a:r>
                      <a:r>
                        <a:rPr dirty="0" sz="1200" spc="15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15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bar</a:t>
                      </a:r>
                      <a:r>
                        <a:rPr dirty="0" sz="1200" spc="16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shows</a:t>
                      </a:r>
                      <a:r>
                        <a:rPr dirty="0" sz="1200" spc="15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process.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69850" marR="60325">
                        <a:lnSpc>
                          <a:spcPct val="96400"/>
                        </a:lnSpc>
                        <a:spcBef>
                          <a:spcPts val="84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18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200" spc="17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17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bar</a:t>
                      </a:r>
                      <a:r>
                        <a:rPr dirty="0" sz="1200" spc="18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shows</a:t>
                      </a:r>
                      <a:r>
                        <a:rPr dirty="0" sz="1200" spc="17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2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2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scan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process.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58419">
                        <a:lnSpc>
                          <a:spcPts val="1380"/>
                        </a:lnSpc>
                        <a:spcBef>
                          <a:spcPts val="93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2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2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2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3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aborted</a:t>
                      </a:r>
                      <a:r>
                        <a:rPr dirty="0" sz="1200" spc="3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2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pressing OK.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811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6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 marR="60960">
                        <a:lnSpc>
                          <a:spcPts val="1400"/>
                        </a:lnSpc>
                        <a:spcBef>
                          <a:spcPts val="93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Scanning</a:t>
                      </a:r>
                      <a:r>
                        <a:rPr dirty="0" sz="1200" spc="450" b="1">
                          <a:latin typeface="Arial"/>
                          <a:cs typeface="Arial"/>
                        </a:rPr>
                        <a:t>   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sample:</a:t>
                      </a:r>
                      <a:r>
                        <a:rPr dirty="0" sz="1200" spc="455" b="1">
                          <a:latin typeface="Arial"/>
                          <a:cs typeface="Arial"/>
                        </a:rPr>
                        <a:t>   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Collecting Ramanspectrum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69850" marR="62865">
                        <a:lnSpc>
                          <a:spcPts val="1380"/>
                        </a:lnSpc>
                        <a:spcBef>
                          <a:spcPts val="8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extended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signal</a:t>
                      </a:r>
                      <a:r>
                        <a:rPr dirty="0" sz="12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improvement</a:t>
                      </a:r>
                      <a:r>
                        <a:rPr dirty="0" sz="12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take</a:t>
                      </a:r>
                      <a:r>
                        <a:rPr dirty="0" sz="12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some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time.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69850" marR="60960">
                        <a:lnSpc>
                          <a:spcPts val="2300"/>
                        </a:lnSpc>
                        <a:spcBef>
                          <a:spcPts val="15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aborted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811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6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60325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Analyzing:</a:t>
                      </a:r>
                      <a:r>
                        <a:rPr dirty="0" sz="1200" spc="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Analyzing</a:t>
                      </a:r>
                      <a:r>
                        <a:rPr dirty="0" sz="120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Raman</a:t>
                      </a:r>
                      <a:r>
                        <a:rPr dirty="0" sz="120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spectrum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compare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chosen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libraries.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longer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aborted.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0014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39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 marR="60960">
                        <a:lnSpc>
                          <a:spcPct val="96100"/>
                        </a:lnSpc>
                        <a:spcBef>
                          <a:spcPts val="90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aborted</a:t>
                      </a:r>
                      <a:r>
                        <a:rPr dirty="0" sz="12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pop-up</a:t>
                      </a:r>
                      <a:r>
                        <a:rPr dirty="0" sz="12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dialogue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window</a:t>
                      </a:r>
                      <a:r>
                        <a:rPr dirty="0" sz="12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displayed</a:t>
                      </a:r>
                      <a:r>
                        <a:rPr dirty="0" sz="12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where</a:t>
                      </a:r>
                      <a:r>
                        <a:rPr dirty="0" sz="12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</a:t>
                      </a:r>
                      <a:r>
                        <a:rPr dirty="0" sz="12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abortion.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Aborting</a:t>
                      </a:r>
                      <a:r>
                        <a:rPr dirty="0" sz="12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scan: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pop-up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dialogue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window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displayed.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69850" marR="61594">
                        <a:lnSpc>
                          <a:spcPts val="1380"/>
                        </a:lnSpc>
                        <a:spcBef>
                          <a:spcPts val="9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200" spc="3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3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abortion</a:t>
                      </a:r>
                      <a:r>
                        <a:rPr dirty="0" sz="1200" spc="3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3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3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998219"/>
            <a:ext cx="3047872" cy="21062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271520"/>
            <a:ext cx="3047746" cy="211709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5547359"/>
            <a:ext cx="3047746" cy="211709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455" y="7823162"/>
            <a:ext cx="3047746" cy="2078989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2317" y="543306"/>
            <a:ext cx="6090920" cy="808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6.1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60">
                <a:solidFill>
                  <a:srgbClr val="92D050"/>
                </a:solidFill>
                <a:latin typeface="Arial"/>
                <a:cs typeface="Arial"/>
              </a:rPr>
              <a:t>Verify</a:t>
            </a:r>
            <a:r>
              <a:rPr dirty="0" sz="1600" spc="-7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5">
                <a:solidFill>
                  <a:srgbClr val="92D050"/>
                </a:solidFill>
                <a:latin typeface="Arial"/>
                <a:cs typeface="Arial"/>
              </a:rPr>
              <a:t>analysis</a:t>
            </a:r>
            <a:r>
              <a:rPr dirty="0" sz="1600" spc="-4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result</a:t>
            </a:r>
            <a:endParaRPr sz="1600">
              <a:latin typeface="Arial"/>
              <a:cs typeface="Arial"/>
            </a:endParaRPr>
          </a:p>
          <a:p>
            <a:pPr marL="12700" marR="5080" indent="558800">
              <a:lnSpc>
                <a:spcPts val="1400"/>
              </a:lnSpc>
              <a:spcBef>
                <a:spcPts val="1485"/>
              </a:spcBef>
            </a:pPr>
            <a:r>
              <a:rPr dirty="0" sz="1200">
                <a:latin typeface="Arial"/>
                <a:cs typeface="Arial"/>
              </a:rPr>
              <a:t>There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two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possible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outcomes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Verify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scan,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either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Pass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(OK)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the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like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reference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spectrum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Fail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(not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OK)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different.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1514855"/>
          <a:ext cx="6146800" cy="6859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7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6200">
                        <a:lnSpc>
                          <a:spcPct val="964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Pass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screen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displayed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analyzed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sufficient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correlation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reference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spectrum,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88265">
                        <a:lnSpc>
                          <a:spcPts val="1380"/>
                        </a:lnSpc>
                        <a:spcBef>
                          <a:spcPts val="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i.e.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equal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over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Verify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Threshold limit.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63830">
                        <a:lnSpc>
                          <a:spcPct val="96100"/>
                        </a:lnSpc>
                        <a:spcBef>
                          <a:spcPts val="85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sequential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upper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right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corner,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here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349,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measurements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done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instrument.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92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171450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Fail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screen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displayed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analyzed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correlation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reference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below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Verify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Threshold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limit.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63830">
                        <a:lnSpc>
                          <a:spcPts val="1380"/>
                        </a:lnSpc>
                        <a:spcBef>
                          <a:spcPts val="90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sequential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upper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right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corner,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here 348,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measurements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done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instrument.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0014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92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measurement.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97485">
                        <a:lnSpc>
                          <a:spcPct val="96000"/>
                        </a:lnSpc>
                        <a:spcBef>
                          <a:spcPts val="8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write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either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note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name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analyzed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click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characters.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Once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done,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please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click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Save.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1596771"/>
            <a:ext cx="3047872" cy="21062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898519"/>
            <a:ext cx="3047365" cy="20732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6162166"/>
            <a:ext cx="3047999" cy="2127885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2317" y="165100"/>
            <a:ext cx="6101715" cy="4622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97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6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400">
                <a:solidFill>
                  <a:srgbClr val="6FAC46"/>
                </a:solidFill>
                <a:latin typeface="Arial"/>
                <a:cs typeface="Arial"/>
              </a:rPr>
              <a:t>1.</a:t>
            </a:r>
            <a:r>
              <a:rPr dirty="0" sz="1400" spc="34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92D050"/>
                </a:solidFill>
                <a:latin typeface="Arial"/>
                <a:cs typeface="Arial"/>
              </a:rPr>
              <a:t>Introduction</a:t>
            </a:r>
            <a:r>
              <a:rPr dirty="0" sz="1600" spc="-7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to</a:t>
            </a:r>
            <a:r>
              <a:rPr dirty="0" sz="1600" spc="-9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92D050"/>
                </a:solidFill>
                <a:latin typeface="Arial"/>
                <a:cs typeface="Arial"/>
              </a:rPr>
              <a:t>the</a:t>
            </a:r>
            <a:r>
              <a:rPr dirty="0" sz="1600" spc="-7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10">
                <a:solidFill>
                  <a:srgbClr val="92D050"/>
                </a:solidFill>
                <a:latin typeface="Arial"/>
                <a:cs typeface="Arial"/>
              </a:rPr>
              <a:t>Serstech</a:t>
            </a:r>
            <a:r>
              <a:rPr dirty="0" sz="1600" spc="-8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90">
                <a:solidFill>
                  <a:srgbClr val="92D050"/>
                </a:solidFill>
                <a:latin typeface="Arial"/>
                <a:cs typeface="Arial"/>
              </a:rPr>
              <a:t>100</a:t>
            </a:r>
            <a:r>
              <a:rPr dirty="0" sz="1600" spc="-8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Indicator</a:t>
            </a:r>
            <a:endParaRPr sz="1600">
              <a:latin typeface="Arial"/>
              <a:cs typeface="Arial"/>
            </a:endParaRPr>
          </a:p>
          <a:p>
            <a:pPr algn="just" marL="12700" marR="5715" indent="228600">
              <a:lnSpc>
                <a:spcPct val="96100"/>
              </a:lnSpc>
              <a:spcBef>
                <a:spcPts val="990"/>
              </a:spcBef>
            </a:pPr>
            <a:r>
              <a:rPr dirty="0" sz="1200">
                <a:latin typeface="Arial"/>
                <a:cs typeface="Arial"/>
              </a:rPr>
              <a:t>Raman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spectroscopy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spectroscopy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technique</a:t>
            </a:r>
            <a:r>
              <a:rPr dirty="0" sz="1200" spc="4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which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3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4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4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rapid </a:t>
            </a:r>
            <a:r>
              <a:rPr dirty="0" sz="1200">
                <a:latin typeface="Arial"/>
                <a:cs typeface="Arial"/>
              </a:rPr>
              <a:t>identifications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chemicals.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Raman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effect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occurs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light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(e.g.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laser) </a:t>
            </a:r>
            <a:r>
              <a:rPr dirty="0" sz="1200">
                <a:latin typeface="Arial"/>
                <a:cs typeface="Arial"/>
              </a:rPr>
              <a:t>interacts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molecules.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Light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scattered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molecules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gives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rise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 spc="-10">
                <a:latin typeface="Arial"/>
                <a:cs typeface="Arial"/>
              </a:rPr>
              <a:t>spectrum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that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typically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consists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of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series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sharp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lines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constitutes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molecules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fingerprint.</a:t>
            </a:r>
            <a:endParaRPr sz="1200">
              <a:latin typeface="Arial"/>
              <a:cs typeface="Arial"/>
            </a:endParaRPr>
          </a:p>
          <a:p>
            <a:pPr algn="just" marL="12700" marR="5715" indent="228600">
              <a:lnSpc>
                <a:spcPct val="95700"/>
              </a:lnSpc>
              <a:spcBef>
                <a:spcPts val="894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Serstech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100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Indicator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hand-held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Raman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spectrometer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which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used </a:t>
            </a:r>
            <a:r>
              <a:rPr dirty="0" sz="1200">
                <a:latin typeface="Arial"/>
                <a:cs typeface="Arial"/>
              </a:rPr>
              <a:t>without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training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spectroscopy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obtain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chemical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identity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well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as </a:t>
            </a:r>
            <a:r>
              <a:rPr dirty="0" sz="1200">
                <a:latin typeface="Arial"/>
                <a:cs typeface="Arial"/>
              </a:rPr>
              <a:t>verify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quality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known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substances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order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able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make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immediate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action </a:t>
            </a:r>
            <a:r>
              <a:rPr dirty="0" sz="1200">
                <a:latin typeface="Arial"/>
                <a:cs typeface="Arial"/>
              </a:rPr>
              <a:t>decisions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field.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also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includes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function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regulated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substances.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The </a:t>
            </a:r>
            <a:r>
              <a:rPr dirty="0" sz="1200">
                <a:latin typeface="Arial"/>
                <a:cs typeface="Arial"/>
              </a:rPr>
              <a:t>Indicator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standalone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operates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without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need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other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components. </a:t>
            </a:r>
            <a:r>
              <a:rPr dirty="0" sz="1200">
                <a:latin typeface="Arial"/>
                <a:cs typeface="Arial"/>
              </a:rPr>
              <a:t>However,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relies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access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libraries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stored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and/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ability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create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update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these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libraries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externally.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Basic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computer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knowledge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required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for </a:t>
            </a:r>
            <a:r>
              <a:rPr dirty="0" sz="1200">
                <a:latin typeface="Arial"/>
                <a:cs typeface="Arial"/>
              </a:rPr>
              <a:t>administrating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libraries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users.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Laser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training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needed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since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the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includes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class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3B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invisible</a:t>
            </a:r>
            <a:r>
              <a:rPr dirty="0" sz="1200" spc="-10">
                <a:latin typeface="Arial"/>
                <a:cs typeface="Arial"/>
              </a:rPr>
              <a:t> laser.</a:t>
            </a:r>
            <a:endParaRPr sz="1200">
              <a:latin typeface="Arial"/>
              <a:cs typeface="Arial"/>
            </a:endParaRPr>
          </a:p>
          <a:p>
            <a:pPr algn="just" marL="12700" marR="6985" indent="228600">
              <a:lnSpc>
                <a:spcPct val="95500"/>
              </a:lnSpc>
              <a:spcBef>
                <a:spcPts val="925"/>
              </a:spcBef>
            </a:pP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manual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describes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basic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functions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Indicator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well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connection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to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software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ChemDash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ONE.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Functions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different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depending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hardware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and/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software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version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device.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manual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covers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Indicators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embedded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software </a:t>
            </a:r>
            <a:r>
              <a:rPr dirty="0" sz="1200">
                <a:latin typeface="Arial"/>
                <a:cs typeface="Arial"/>
              </a:rPr>
              <a:t>functionality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version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5.3.0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later.</a:t>
            </a:r>
            <a:endParaRPr sz="1200">
              <a:latin typeface="Arial"/>
              <a:cs typeface="Arial"/>
            </a:endParaRPr>
          </a:p>
          <a:p>
            <a:pPr algn="just" marL="12700" marR="5080" indent="228600">
              <a:lnSpc>
                <a:spcPct val="96400"/>
              </a:lnSpc>
              <a:spcBef>
                <a:spcPts val="89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software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version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shown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“About”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window.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serial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number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the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printed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back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(S/N)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also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shown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“About” </a:t>
            </a:r>
            <a:r>
              <a:rPr dirty="0" sz="1200">
                <a:latin typeface="Arial"/>
                <a:cs typeface="Arial"/>
              </a:rPr>
              <a:t>window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software.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78192" y="5068823"/>
            <a:ext cx="5753100" cy="1143635"/>
          </a:xfrm>
          <a:prstGeom prst="rect">
            <a:avLst/>
          </a:prstGeom>
          <a:solidFill>
            <a:srgbClr val="92D050"/>
          </a:solidFill>
          <a:ln w="6350">
            <a:solidFill>
              <a:srgbClr val="000000"/>
            </a:solidFill>
          </a:ln>
        </p:spPr>
        <p:txBody>
          <a:bodyPr wrap="square" lIns="0" tIns="151765" rIns="0" bIns="0" rtlCol="0" vert="horz">
            <a:spAutoFit/>
          </a:bodyPr>
          <a:lstStyle/>
          <a:p>
            <a:pPr algn="just" marL="69850" marR="57150">
              <a:lnSpc>
                <a:spcPts val="1380"/>
              </a:lnSpc>
              <a:spcBef>
                <a:spcPts val="1195"/>
              </a:spcBef>
            </a:pPr>
            <a:r>
              <a:rPr dirty="0" sz="1200">
                <a:latin typeface="Arial"/>
                <a:cs typeface="Arial"/>
              </a:rPr>
              <a:t>Please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NOTE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that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access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ChemDash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ONE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only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if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your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instrument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running </a:t>
            </a:r>
            <a:r>
              <a:rPr dirty="0" sz="1200">
                <a:latin typeface="Arial"/>
                <a:cs typeface="Arial"/>
              </a:rPr>
              <a:t>software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version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4.0.1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later.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instrument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running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older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version,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please </a:t>
            </a:r>
            <a:r>
              <a:rPr dirty="0" sz="1200">
                <a:latin typeface="Arial"/>
                <a:cs typeface="Arial"/>
              </a:rPr>
              <a:t>upgrade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firmware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first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following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instructions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Firmware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Upgrade </a:t>
            </a:r>
            <a:r>
              <a:rPr dirty="0" sz="1200">
                <a:latin typeface="Arial"/>
                <a:cs typeface="Arial"/>
              </a:rPr>
              <a:t>Guide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serstech.com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617" y="10083482"/>
            <a:ext cx="139700" cy="16827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62317" y="6345554"/>
            <a:ext cx="6102985" cy="3917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698500" indent="-457200">
              <a:lnSpc>
                <a:spcPct val="100000"/>
              </a:lnSpc>
              <a:spcBef>
                <a:spcPts val="100"/>
              </a:spcBef>
              <a:buClr>
                <a:srgbClr val="92D050"/>
              </a:buClr>
              <a:buFont typeface="Arial"/>
              <a:buAutoNum type="arabicPeriod"/>
              <a:tabLst>
                <a:tab pos="698500" algn="l"/>
              </a:tabLst>
            </a:pPr>
            <a:r>
              <a:rPr dirty="0" sz="1600" spc="-50">
                <a:solidFill>
                  <a:srgbClr val="92D050"/>
                </a:solidFill>
                <a:latin typeface="Arial"/>
                <a:cs typeface="Arial"/>
              </a:rPr>
              <a:t>Instrument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safety</a:t>
            </a:r>
            <a:endParaRPr sz="1600">
              <a:latin typeface="Arial"/>
              <a:cs typeface="Arial"/>
            </a:endParaRPr>
          </a:p>
          <a:p>
            <a:pPr algn="just" marL="12700" marR="9525" indent="228600">
              <a:lnSpc>
                <a:spcPct val="95600"/>
              </a:lnSpc>
              <a:spcBef>
                <a:spcPts val="990"/>
              </a:spcBef>
            </a:pPr>
            <a:r>
              <a:rPr dirty="0" sz="1200">
                <a:latin typeface="Arial"/>
                <a:cs typeface="Arial"/>
              </a:rPr>
              <a:t>This is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intended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Laser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Safety Officers,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administrators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SERSTECH </a:t>
            </a:r>
            <a:r>
              <a:rPr dirty="0" sz="1200">
                <a:latin typeface="Arial"/>
                <a:cs typeface="Arial"/>
              </a:rPr>
              <a:t>Indicator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handheld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Raman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spectrometer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instrument.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Please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read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through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section </a:t>
            </a:r>
            <a:r>
              <a:rPr dirty="0" sz="1200">
                <a:latin typeface="Arial"/>
                <a:cs typeface="Arial"/>
              </a:rPr>
              <a:t>carefully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before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using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SERSTECH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product.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Keep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document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further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reference.</a:t>
            </a:r>
            <a:endParaRPr sz="1200">
              <a:latin typeface="Arial"/>
              <a:cs typeface="Arial"/>
            </a:endParaRPr>
          </a:p>
          <a:p>
            <a:pPr lvl="1" marL="698500" indent="-457200">
              <a:lnSpc>
                <a:spcPct val="100000"/>
              </a:lnSpc>
              <a:spcBef>
                <a:spcPts val="1140"/>
              </a:spcBef>
              <a:buClr>
                <a:srgbClr val="92D050"/>
              </a:buClr>
              <a:buFont typeface="Arial"/>
              <a:buAutoNum type="arabicPeriod" startAt="2"/>
              <a:tabLst>
                <a:tab pos="698500" algn="l"/>
              </a:tabLst>
            </a:pP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Liability</a:t>
            </a:r>
            <a:endParaRPr sz="1600">
              <a:latin typeface="Arial"/>
              <a:cs typeface="Arial"/>
            </a:endParaRPr>
          </a:p>
          <a:p>
            <a:pPr algn="just" marL="12700" marR="5080" indent="273050">
              <a:lnSpc>
                <a:spcPct val="96000"/>
              </a:lnSpc>
              <a:spcBef>
                <a:spcPts val="985"/>
              </a:spcBef>
            </a:pPr>
            <a:r>
              <a:rPr dirty="0" sz="1200" spc="-10">
                <a:latin typeface="Arial"/>
                <a:cs typeface="Arial"/>
              </a:rPr>
              <a:t>Every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care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been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taken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preparation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of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this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document.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Please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inform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local </a:t>
            </a:r>
            <a:r>
              <a:rPr dirty="0" sz="1200">
                <a:latin typeface="Arial"/>
                <a:cs typeface="Arial"/>
              </a:rPr>
              <a:t>reseller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SERSTECH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inaccuracies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omissions.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SERSTECH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not </a:t>
            </a:r>
            <a:r>
              <a:rPr dirty="0" sz="1200">
                <a:latin typeface="Arial"/>
                <a:cs typeface="Arial"/>
              </a:rPr>
              <a:t>responsible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technical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typographical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errors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reserves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right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make </a:t>
            </a:r>
            <a:r>
              <a:rPr dirty="0" sz="1200">
                <a:latin typeface="Arial"/>
                <a:cs typeface="Arial"/>
              </a:rPr>
              <a:t>changes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product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manuals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without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prior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notice.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SERSTECH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makes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no </a:t>
            </a:r>
            <a:r>
              <a:rPr dirty="0" sz="1200">
                <a:latin typeface="Arial"/>
                <a:cs typeface="Arial"/>
              </a:rPr>
              <a:t>warranty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kind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regarding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material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contained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within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document,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including,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but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limited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implied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warranties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merchantability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fitness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particular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purpose. </a:t>
            </a:r>
            <a:r>
              <a:rPr dirty="0" sz="1200">
                <a:latin typeface="Arial"/>
                <a:cs typeface="Arial"/>
              </a:rPr>
              <a:t>SERSTECH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shall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liable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responsible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incidental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consequential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damages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connection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furnishing,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performance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material. This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product is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only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intended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purpose.</a:t>
            </a:r>
            <a:endParaRPr sz="1200">
              <a:latin typeface="Arial"/>
              <a:cs typeface="Arial"/>
            </a:endParaRPr>
          </a:p>
          <a:p>
            <a:pPr lvl="1" marL="698500" indent="-457200">
              <a:lnSpc>
                <a:spcPct val="100000"/>
              </a:lnSpc>
              <a:spcBef>
                <a:spcPts val="1135"/>
              </a:spcBef>
              <a:buAutoNum type="arabicPeriod" startAt="3"/>
              <a:tabLst>
                <a:tab pos="698500" algn="l"/>
              </a:tabLst>
            </a:pP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Handling</a:t>
            </a:r>
            <a:endParaRPr sz="1600">
              <a:latin typeface="Arial"/>
              <a:cs typeface="Arial"/>
            </a:endParaRPr>
          </a:p>
          <a:p>
            <a:pPr marL="469900" marR="1256030" indent="-457834">
              <a:lnSpc>
                <a:spcPct val="138900"/>
              </a:lnSpc>
              <a:spcBef>
                <a:spcPts val="70"/>
              </a:spcBef>
            </a:pP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safe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handling Serstech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recommends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 do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following: </a:t>
            </a:r>
            <a:r>
              <a:rPr dirty="0" sz="1200">
                <a:latin typeface="Arial"/>
                <a:cs typeface="Arial"/>
              </a:rPr>
              <a:t>Store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product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dry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ventilated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environment.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2317" y="165100"/>
            <a:ext cx="6095365" cy="1113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97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70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6.2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60">
                <a:solidFill>
                  <a:srgbClr val="92D050"/>
                </a:solidFill>
                <a:latin typeface="Arial"/>
                <a:cs typeface="Arial"/>
              </a:rPr>
              <a:t>Verify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review</a:t>
            </a:r>
            <a:endParaRPr sz="1600">
              <a:latin typeface="Arial"/>
              <a:cs typeface="Arial"/>
            </a:endParaRPr>
          </a:p>
          <a:p>
            <a:pPr marL="12700" marR="526415" indent="228600">
              <a:lnSpc>
                <a:spcPts val="1350"/>
              </a:lnSpc>
              <a:spcBef>
                <a:spcPts val="100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Review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function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allows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examine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history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your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measurements </a:t>
            </a:r>
            <a:r>
              <a:rPr dirty="0" sz="1200">
                <a:latin typeface="Arial"/>
                <a:cs typeface="Arial"/>
              </a:rPr>
              <a:t>made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instrument.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75017" y="1438655"/>
          <a:ext cx="6146800" cy="6821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7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54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Verify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92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84455" indent="-317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Choose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measurement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review.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measurements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named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[sequential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number]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year-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month-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day-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hour-minute-seconds.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632460" indent="-3175">
                        <a:lnSpc>
                          <a:spcPts val="1400"/>
                        </a:lnSpc>
                        <a:spcBef>
                          <a:spcPts val="86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Scroll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200" spc="15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result window.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421640" indent="-3175">
                        <a:lnSpc>
                          <a:spcPts val="1380"/>
                        </a:lnSpc>
                        <a:spcBef>
                          <a:spcPts val="89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Highlight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View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button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15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1522349"/>
            <a:ext cx="3047872" cy="21062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795648"/>
            <a:ext cx="3047999" cy="2095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6049898"/>
            <a:ext cx="3047619" cy="2127885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2317" y="543306"/>
            <a:ext cx="16465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6.3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60">
                <a:solidFill>
                  <a:srgbClr val="92D050"/>
                </a:solidFill>
                <a:latin typeface="Arial"/>
                <a:cs typeface="Arial"/>
              </a:rPr>
              <a:t>Verify settings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1213230"/>
          <a:ext cx="6146800" cy="9037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54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54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settings.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54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Verify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Verify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Verify</a:t>
                      </a:r>
                      <a:r>
                        <a:rPr dirty="0" sz="12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Threshold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parameter.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69850" marR="59690">
                        <a:lnSpc>
                          <a:spcPct val="96000"/>
                        </a:lnSpc>
                        <a:spcBef>
                          <a:spcPts val="89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default</a:t>
                      </a:r>
                      <a:r>
                        <a:rPr dirty="0" sz="1200" spc="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value</a:t>
                      </a:r>
                      <a:r>
                        <a:rPr dirty="0" sz="12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80%</a:t>
                      </a:r>
                      <a:r>
                        <a:rPr dirty="0" sz="1200" spc="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20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means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16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200" spc="17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200" spc="16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17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80%</a:t>
                      </a:r>
                      <a:r>
                        <a:rPr dirty="0" sz="1200" spc="17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16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higher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correlation</a:t>
                      </a:r>
                      <a:r>
                        <a:rPr dirty="0" sz="1200" spc="315">
                          <a:latin typeface="Arial"/>
                          <a:cs typeface="Arial"/>
                        </a:rPr>
                        <a:t> 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1200" spc="315">
                          <a:latin typeface="Arial"/>
                          <a:cs typeface="Arial"/>
                        </a:rPr>
                        <a:t> 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315">
                          <a:latin typeface="Arial"/>
                          <a:cs typeface="Arial"/>
                        </a:rPr>
                        <a:t>  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sample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11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12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reference</a:t>
                      </a:r>
                      <a:r>
                        <a:rPr dirty="0" sz="1200" spc="114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114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order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Pass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result.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69850" marR="59690">
                        <a:lnSpc>
                          <a:spcPct val="96100"/>
                        </a:lnSpc>
                        <a:spcBef>
                          <a:spcPts val="8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Expert</a:t>
                      </a:r>
                      <a:r>
                        <a:rPr dirty="0" sz="1200" spc="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users</a:t>
                      </a:r>
                      <a:r>
                        <a:rPr dirty="0" sz="12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modify</a:t>
                      </a:r>
                      <a:r>
                        <a:rPr dirty="0" sz="12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200" spc="2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2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suit</a:t>
                      </a:r>
                      <a:r>
                        <a:rPr dirty="0" sz="1200" spc="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particular</a:t>
                      </a:r>
                      <a:r>
                        <a:rPr dirty="0" sz="1200" spc="4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application,</a:t>
                      </a:r>
                      <a:r>
                        <a:rPr dirty="0" sz="1200" spc="4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200" spc="4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we</a:t>
                      </a:r>
                      <a:r>
                        <a:rPr dirty="0" sz="1200" spc="4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strongly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recommend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left</a:t>
                      </a:r>
                      <a:r>
                        <a:rPr dirty="0" sz="12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unchanged.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move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options.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1296161"/>
            <a:ext cx="3047999" cy="2095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550411"/>
            <a:ext cx="3047999" cy="20955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5804661"/>
            <a:ext cx="3047619" cy="208978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455" y="8058937"/>
            <a:ext cx="3047872" cy="2106295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964051" y="568705"/>
            <a:ext cx="2877820" cy="180721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50"/>
              </a:spcBef>
            </a:pP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change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values.</a:t>
            </a:r>
            <a:endParaRPr sz="120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spcBef>
                <a:spcPts val="835"/>
              </a:spcBef>
            </a:pPr>
            <a:r>
              <a:rPr dirty="0" sz="1200">
                <a:latin typeface="Arial"/>
                <a:cs typeface="Arial"/>
              </a:rPr>
              <a:t>Press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OK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0">
                <a:latin typeface="Arial"/>
                <a:cs typeface="Arial"/>
              </a:rPr>
              <a:t> Save.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75017" y="565530"/>
            <a:ext cx="3186430" cy="1810385"/>
          </a:xfrm>
          <a:custGeom>
            <a:avLst/>
            <a:gdLst/>
            <a:ahLst/>
            <a:cxnLst/>
            <a:rect l="l" t="t" r="r" b="b"/>
            <a:pathLst>
              <a:path w="3186429" h="1810385">
                <a:moveTo>
                  <a:pt x="3175" y="0"/>
                </a:moveTo>
                <a:lnTo>
                  <a:pt x="3175" y="6350"/>
                </a:lnTo>
              </a:path>
              <a:path w="3186429" h="1810385">
                <a:moveTo>
                  <a:pt x="3175" y="0"/>
                </a:moveTo>
                <a:lnTo>
                  <a:pt x="3175" y="6350"/>
                </a:lnTo>
              </a:path>
              <a:path w="3186429" h="1810385">
                <a:moveTo>
                  <a:pt x="6350" y="3175"/>
                </a:moveTo>
                <a:lnTo>
                  <a:pt x="3185858" y="3175"/>
                </a:lnTo>
              </a:path>
              <a:path w="3186429" h="1810385">
                <a:moveTo>
                  <a:pt x="3175" y="6350"/>
                </a:moveTo>
                <a:lnTo>
                  <a:pt x="3175" y="1806828"/>
                </a:lnTo>
              </a:path>
              <a:path w="3186429" h="1810385">
                <a:moveTo>
                  <a:pt x="0" y="1810003"/>
                </a:moveTo>
                <a:lnTo>
                  <a:pt x="6350" y="1810003"/>
                </a:lnTo>
              </a:path>
              <a:path w="3186429" h="1810385">
                <a:moveTo>
                  <a:pt x="0" y="1810003"/>
                </a:moveTo>
                <a:lnTo>
                  <a:pt x="6350" y="1810003"/>
                </a:lnTo>
              </a:path>
              <a:path w="3186429" h="1810385">
                <a:moveTo>
                  <a:pt x="6350" y="1810003"/>
                </a:moveTo>
                <a:lnTo>
                  <a:pt x="3185858" y="1810003"/>
                </a:lnTo>
              </a:path>
            </a:pathLst>
          </a:custGeom>
          <a:ln w="6350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62317" y="2368719"/>
            <a:ext cx="6090285" cy="873125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313690" algn="l"/>
              </a:tabLst>
            </a:pPr>
            <a:r>
              <a:rPr dirty="0" sz="1600" spc="-50">
                <a:solidFill>
                  <a:srgbClr val="92D050"/>
                </a:solidFill>
                <a:latin typeface="Arial"/>
                <a:cs typeface="Arial"/>
              </a:rPr>
              <a:t>7</a:t>
            </a: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110">
                <a:solidFill>
                  <a:srgbClr val="92D050"/>
                </a:solidFill>
                <a:latin typeface="Arial"/>
                <a:cs typeface="Arial"/>
              </a:rPr>
              <a:t>Add</a:t>
            </a:r>
            <a:r>
              <a:rPr dirty="0" sz="1600" spc="-5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substance</a:t>
            </a:r>
            <a:endParaRPr sz="1600">
              <a:latin typeface="Arial"/>
              <a:cs typeface="Arial"/>
            </a:endParaRPr>
          </a:p>
          <a:p>
            <a:pPr marL="12700" marR="5080" indent="228600">
              <a:lnSpc>
                <a:spcPts val="1380"/>
              </a:lnSpc>
              <a:spcBef>
                <a:spcPts val="925"/>
              </a:spcBef>
            </a:pP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Indicator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create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your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own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library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your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own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reference.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stored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library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called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"local".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775017" y="3404615"/>
          <a:ext cx="6146800" cy="6763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16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54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Add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92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8740">
                        <a:lnSpc>
                          <a:spcPct val="96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 laser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warning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pop-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message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given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preparation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finished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started.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proceed.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3486530"/>
            <a:ext cx="3047999" cy="20574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5702680"/>
            <a:ext cx="3047999" cy="20955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7956892"/>
            <a:ext cx="3047999" cy="2133600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6800" cy="5845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3572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parameters.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75260">
                        <a:lnSpc>
                          <a:spcPts val="1380"/>
                        </a:lnSpc>
                        <a:spcBef>
                          <a:spcPts val="9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values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with.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257175">
                        <a:lnSpc>
                          <a:spcPts val="1380"/>
                        </a:lnSpc>
                        <a:spcBef>
                          <a:spcPts val="91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obtain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quality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mode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should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used.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486409">
                        <a:lnSpc>
                          <a:spcPts val="1380"/>
                        </a:lnSpc>
                        <a:spcBef>
                          <a:spcPts val="88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power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values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low,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medium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with.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62865">
                        <a:lnSpc>
                          <a:spcPct val="95800"/>
                        </a:lnSpc>
                        <a:spcBef>
                          <a:spcPts val="88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whenever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analyzed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burn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explode.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Scan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delay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0-999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seconds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giving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move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away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invisible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activated.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3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17804">
                        <a:lnSpc>
                          <a:spcPct val="961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Auto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OFF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scan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repeats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create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reference spectrum.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62317" y="6675755"/>
            <a:ext cx="5972810" cy="158051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just" marL="12700" marR="5080">
              <a:lnSpc>
                <a:spcPct val="93800"/>
              </a:lnSpc>
              <a:spcBef>
                <a:spcPts val="190"/>
              </a:spcBef>
            </a:pPr>
            <a:r>
              <a:rPr dirty="0" sz="1200" b="1">
                <a:latin typeface="Arial"/>
                <a:cs typeface="Arial"/>
              </a:rPr>
              <a:t>NOTE: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Auto-</a:t>
            </a:r>
            <a:r>
              <a:rPr dirty="0" sz="1200">
                <a:latin typeface="Arial"/>
                <a:cs typeface="Arial"/>
              </a:rPr>
              <a:t>exposure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standard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Indicator will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analyze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try </a:t>
            </a:r>
            <a:r>
              <a:rPr dirty="0" sz="1200" spc="-25">
                <a:latin typeface="Arial"/>
                <a:cs typeface="Arial"/>
              </a:rPr>
              <a:t>to </a:t>
            </a:r>
            <a:r>
              <a:rPr dirty="0" sz="1200">
                <a:latin typeface="Arial"/>
                <a:cs typeface="Arial"/>
              </a:rPr>
              <a:t>calculate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ideal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exposure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needed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get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optimal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signal-</a:t>
            </a:r>
            <a:r>
              <a:rPr dirty="0" sz="1200" spc="-10">
                <a:latin typeface="Arial"/>
                <a:cs typeface="Arial"/>
              </a:rPr>
              <a:t>to-</a:t>
            </a:r>
            <a:r>
              <a:rPr dirty="0" sz="1200">
                <a:latin typeface="Arial"/>
                <a:cs typeface="Arial"/>
              </a:rPr>
              <a:t>noise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ratio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the </a:t>
            </a:r>
            <a:r>
              <a:rPr dirty="0" sz="1200">
                <a:latin typeface="Arial"/>
                <a:cs typeface="Arial"/>
              </a:rPr>
              <a:t>measured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spectrum, i.e. maximize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quality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 the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spectrum.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calculated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exposure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range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0.02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–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32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seconds,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depending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compound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sampling </a:t>
            </a:r>
            <a:r>
              <a:rPr dirty="0" sz="1200">
                <a:latin typeface="Arial"/>
                <a:cs typeface="Arial"/>
              </a:rPr>
              <a:t>conditions.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using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mode,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total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process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3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seconds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longer </a:t>
            </a:r>
            <a:r>
              <a:rPr dirty="0" sz="1200">
                <a:latin typeface="Arial"/>
                <a:cs typeface="Arial"/>
              </a:rPr>
              <a:t>compared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manual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since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several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trial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exposures and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signal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improvement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be </a:t>
            </a:r>
            <a:r>
              <a:rPr dirty="0" sz="1200">
                <a:latin typeface="Arial"/>
                <a:cs typeface="Arial"/>
              </a:rPr>
              <a:t>made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addition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final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measurement.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total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accumulated </a:t>
            </a:r>
            <a:r>
              <a:rPr dirty="0" sz="1200" spc="-10">
                <a:latin typeface="Arial"/>
                <a:cs typeface="Arial"/>
              </a:rPr>
              <a:t>invisible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laser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exposure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increase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compared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manual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exposure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mode.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Until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actual </a:t>
            </a:r>
            <a:r>
              <a:rPr dirty="0" sz="1200">
                <a:latin typeface="Arial"/>
                <a:cs typeface="Arial"/>
              </a:rPr>
              <a:t>analysis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starts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always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option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abort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measurement.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1295908"/>
            <a:ext cx="3047746" cy="21170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4219955"/>
            <a:ext cx="3047872" cy="2106295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2317" y="543306"/>
            <a:ext cx="33007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Follow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different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steps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analysis: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867155"/>
          <a:ext cx="6146800" cy="9100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7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92759">
                        <a:lnSpc>
                          <a:spcPts val="138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Estimating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Time: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ideal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calculated.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65100">
                        <a:lnSpc>
                          <a:spcPct val="95800"/>
                        </a:lnSpc>
                        <a:spcBef>
                          <a:spcPts val="85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upper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shows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process.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shows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progress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process.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 aborted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pressing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previous 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3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47015">
                        <a:lnSpc>
                          <a:spcPct val="964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Scanning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sample:</a:t>
                      </a:r>
                      <a:r>
                        <a:rPr dirty="0" sz="12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Collecting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Raman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repeat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shown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above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bar.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247650">
                        <a:lnSpc>
                          <a:spcPts val="1380"/>
                        </a:lnSpc>
                        <a:spcBef>
                          <a:spcPts val="9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scanned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repeats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set.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290830">
                        <a:lnSpc>
                          <a:spcPts val="1400"/>
                        </a:lnSpc>
                        <a:spcBef>
                          <a:spcPts val="87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pressing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4139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6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70230">
                        <a:lnSpc>
                          <a:spcPct val="964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Analyzing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data: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Analyzing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processing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Raman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reference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spectrum.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longer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aborted.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7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8956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measured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viewed.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72720">
                        <a:lnSpc>
                          <a:spcPts val="1380"/>
                        </a:lnSpc>
                        <a:spcBef>
                          <a:spcPts val="89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Add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store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substance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library.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899160">
                        <a:lnSpc>
                          <a:spcPts val="1400"/>
                        </a:lnSpc>
                        <a:spcBef>
                          <a:spcPts val="86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Elect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Discard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discard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measurement.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measurement.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949960"/>
            <a:ext cx="3047872" cy="21062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3223260"/>
            <a:ext cx="3047365" cy="21113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5496559"/>
            <a:ext cx="3047746" cy="211709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6455" y="7772387"/>
            <a:ext cx="3047746" cy="2117090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6800" cy="6865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92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98755">
                        <a:lnSpc>
                          <a:spcPct val="96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write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either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note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name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analyzed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click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characters.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Once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done,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please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click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Save.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3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20650">
                        <a:lnSpc>
                          <a:spcPct val="964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added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displayed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well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ChemDash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Measurement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Notes.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99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316865">
                        <a:lnSpc>
                          <a:spcPts val="1380"/>
                        </a:lnSpc>
                        <a:spcBef>
                          <a:spcPts val="96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Add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your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choice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certain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entry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number.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56210">
                        <a:lnSpc>
                          <a:spcPts val="1400"/>
                        </a:lnSpc>
                        <a:spcBef>
                          <a:spcPts val="869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entry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based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scan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sequence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A-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344.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54305">
                        <a:lnSpc>
                          <a:spcPts val="1380"/>
                        </a:lnSpc>
                        <a:spcBef>
                          <a:spcPts val="8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edited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later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from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ChemDash.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pop-up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message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confirms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been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added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library.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proceed.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3189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1194435" y="7603108"/>
            <a:ext cx="3921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not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add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the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local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library</a:t>
            </a:r>
            <a:r>
              <a:rPr dirty="0" sz="1200" spc="-1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11517" y="7974583"/>
          <a:ext cx="6146800" cy="2273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73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5781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Discard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store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local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library.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488315">
                        <a:lnSpc>
                          <a:spcPts val="1380"/>
                        </a:lnSpc>
                        <a:spcBef>
                          <a:spcPts val="88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choice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discard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substance.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647700"/>
            <a:ext cx="3047619" cy="21278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2940050"/>
            <a:ext cx="3047872" cy="210629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5213350"/>
            <a:ext cx="3010026" cy="213867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955" y="8055559"/>
            <a:ext cx="2971164" cy="2111375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8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11517" y="346075"/>
            <a:ext cx="6136640" cy="9525"/>
          </a:xfrm>
          <a:custGeom>
            <a:avLst/>
            <a:gdLst/>
            <a:ahLst/>
            <a:cxnLst/>
            <a:rect l="l" t="t" r="r" b="b"/>
            <a:pathLst>
              <a:path w="6136640" h="9525">
                <a:moveTo>
                  <a:pt x="6136640" y="0"/>
                </a:moveTo>
                <a:lnTo>
                  <a:pt x="0" y="0"/>
                </a:lnTo>
                <a:lnTo>
                  <a:pt x="0" y="9525"/>
                </a:lnTo>
                <a:lnTo>
                  <a:pt x="6136640" y="9525"/>
                </a:lnTo>
                <a:lnTo>
                  <a:pt x="613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11517" y="565530"/>
          <a:ext cx="6146800" cy="2315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315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20650">
                        <a:lnSpc>
                          <a:spcPct val="96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pop-up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dialogue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window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displayed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user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abortion.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Aborting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scan: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pop-up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dialogue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window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displayed.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292100">
                        <a:lnSpc>
                          <a:spcPts val="1380"/>
                        </a:lnSpc>
                        <a:spcBef>
                          <a:spcPts val="9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abortion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698817" y="3059811"/>
            <a:ext cx="6156960" cy="858519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469900" algn="l"/>
              </a:tabLst>
            </a:pPr>
            <a:r>
              <a:rPr dirty="0" sz="1400" spc="-25">
                <a:solidFill>
                  <a:srgbClr val="92D050"/>
                </a:solidFill>
                <a:latin typeface="Arial"/>
                <a:cs typeface="Arial"/>
              </a:rPr>
              <a:t>7.1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100">
                <a:solidFill>
                  <a:srgbClr val="92D050"/>
                </a:solidFill>
                <a:latin typeface="Arial"/>
                <a:cs typeface="Arial"/>
              </a:rPr>
              <a:t>Add</a:t>
            </a:r>
            <a:r>
              <a:rPr dirty="0" sz="1600" spc="-6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0">
                <a:solidFill>
                  <a:srgbClr val="92D050"/>
                </a:solidFill>
                <a:latin typeface="Arial"/>
                <a:cs typeface="Arial"/>
              </a:rPr>
              <a:t>substance</a:t>
            </a:r>
            <a:r>
              <a:rPr dirty="0" sz="1600" spc="-3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review</a:t>
            </a:r>
            <a:endParaRPr sz="1600">
              <a:latin typeface="Arial"/>
              <a:cs typeface="Arial"/>
            </a:endParaRPr>
          </a:p>
          <a:p>
            <a:pPr marL="12700" marR="5080" indent="228600">
              <a:lnSpc>
                <a:spcPts val="1380"/>
              </a:lnSpc>
              <a:spcBef>
                <a:spcPts val="875"/>
              </a:spcBef>
            </a:pPr>
            <a:r>
              <a:rPr dirty="0" sz="1200">
                <a:latin typeface="Arial"/>
                <a:cs typeface="Arial"/>
              </a:rPr>
              <a:t>The Review function allows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 examine 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history 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measurements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made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 </a:t>
            </a:r>
            <a:r>
              <a:rPr dirty="0" sz="1200" spc="-25">
                <a:latin typeface="Arial"/>
                <a:cs typeface="Arial"/>
              </a:rPr>
              <a:t>the </a:t>
            </a:r>
            <a:r>
              <a:rPr dirty="0" sz="1200" spc="-10">
                <a:latin typeface="Arial"/>
                <a:cs typeface="Arial"/>
              </a:rPr>
              <a:t>instrument.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11517" y="4081145"/>
          <a:ext cx="6146800" cy="4477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22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54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Add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substance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955" y="647700"/>
            <a:ext cx="3047746" cy="21280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955" y="4162805"/>
            <a:ext cx="3047492" cy="20624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2955" y="6384035"/>
            <a:ext cx="3047619" cy="2089785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8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11517" y="346075"/>
            <a:ext cx="6136640" cy="9525"/>
          </a:xfrm>
          <a:custGeom>
            <a:avLst/>
            <a:gdLst/>
            <a:ahLst/>
            <a:cxnLst/>
            <a:rect l="l" t="t" r="r" b="b"/>
            <a:pathLst>
              <a:path w="6136640" h="9525">
                <a:moveTo>
                  <a:pt x="6136640" y="0"/>
                </a:moveTo>
                <a:lnTo>
                  <a:pt x="0" y="0"/>
                </a:lnTo>
                <a:lnTo>
                  <a:pt x="0" y="9525"/>
                </a:lnTo>
                <a:lnTo>
                  <a:pt x="6136640" y="9525"/>
                </a:lnTo>
                <a:lnTo>
                  <a:pt x="613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11517" y="565530"/>
          <a:ext cx="6146800" cy="2277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877820"/>
              </a:tblGrid>
              <a:tr h="2277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0891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Choose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measurement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review.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297180">
                        <a:lnSpc>
                          <a:spcPct val="96400"/>
                        </a:lnSpc>
                        <a:spcBef>
                          <a:spcPts val="84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measurements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named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[sequential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number]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year-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month-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day-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hour-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minute-seconds.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629285">
                        <a:lnSpc>
                          <a:spcPts val="1380"/>
                        </a:lnSpc>
                        <a:spcBef>
                          <a:spcPts val="9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Scroll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200" spc="15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result window.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418465">
                        <a:lnSpc>
                          <a:spcPts val="1400"/>
                        </a:lnSpc>
                        <a:spcBef>
                          <a:spcPts val="87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Highlight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View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button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15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view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spectrum.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762317" y="3153791"/>
            <a:ext cx="5668645" cy="582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065" algn="l"/>
              </a:tabLst>
            </a:pPr>
            <a:r>
              <a:rPr dirty="0" sz="1600" spc="-50">
                <a:solidFill>
                  <a:srgbClr val="92D050"/>
                </a:solidFill>
                <a:latin typeface="Arial"/>
                <a:cs typeface="Arial"/>
              </a:rPr>
              <a:t>8</a:t>
            </a: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Libraries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Review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Libraries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function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allows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examine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libraries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instrument.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75017" y="4014470"/>
          <a:ext cx="6022975" cy="4455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753995"/>
              </a:tblGrid>
              <a:tr h="2238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Review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16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Libraries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955" y="647700"/>
            <a:ext cx="3047746" cy="211709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4095496"/>
            <a:ext cx="3047746" cy="207898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6333235"/>
            <a:ext cx="3047999" cy="2057400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022975" cy="7262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5795"/>
                <a:gridCol w="2753995"/>
              </a:tblGrid>
              <a:tr h="2277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69215">
                        <a:lnSpc>
                          <a:spcPts val="1380"/>
                        </a:lnSpc>
                        <a:spcBef>
                          <a:spcPts val="11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Choose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library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review.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69850" marR="192405">
                        <a:lnSpc>
                          <a:spcPct val="96400"/>
                        </a:lnSpc>
                        <a:spcBef>
                          <a:spcPts val="84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brackets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name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amount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library.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464184">
                        <a:lnSpc>
                          <a:spcPts val="1380"/>
                        </a:lnSpc>
                        <a:spcBef>
                          <a:spcPts val="9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Scroll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200" spc="16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library window.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394970">
                        <a:lnSpc>
                          <a:spcPts val="23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15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highlight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Back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button.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library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224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9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7876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View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button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automatically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highlighted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library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been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selected.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view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library.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705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304165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library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listed.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78105">
                        <a:lnSpc>
                          <a:spcPct val="95800"/>
                        </a:lnSpc>
                        <a:spcBef>
                          <a:spcPts val="88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many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reference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useful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sort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list.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done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window.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selecting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suitable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list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alphabetically.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Highlight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appropriate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90805">
                        <a:lnSpc>
                          <a:spcPct val="96100"/>
                        </a:lnSpc>
                        <a:spcBef>
                          <a:spcPts val="8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names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non-ASCII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characters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these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substances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appear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under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ALL.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0014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647700"/>
            <a:ext cx="3047746" cy="211709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2923539"/>
            <a:ext cx="3047238" cy="21221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455" y="5545328"/>
            <a:ext cx="3047365" cy="2111375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2317" y="543306"/>
            <a:ext cx="4473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Review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Libraries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local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library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deleted</a:t>
            </a:r>
            <a:r>
              <a:rPr dirty="0" sz="1200" spc="-1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914780"/>
          <a:ext cx="6149975" cy="6915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8254"/>
                <a:gridCol w="2249170"/>
              </a:tblGrid>
              <a:tr h="2394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local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library.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35877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Highlight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Delete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button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16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 press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57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6446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warning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pop-up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message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given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wish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delete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library.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3906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possible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restore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library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been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deleted.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accept.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700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63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 marR="104775">
                        <a:lnSpc>
                          <a:spcPts val="1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local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library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now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been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deleted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instrument.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755" y="921892"/>
            <a:ext cx="3183255" cy="22078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755" y="3314700"/>
            <a:ext cx="3047872" cy="20669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1755" y="5572125"/>
            <a:ext cx="3047238" cy="2083435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617" y="571880"/>
            <a:ext cx="139700" cy="16827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617" y="997330"/>
            <a:ext cx="139700" cy="1682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617" y="1251330"/>
            <a:ext cx="139700" cy="1682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617" y="1677035"/>
            <a:ext cx="139700" cy="1682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617" y="1927860"/>
            <a:ext cx="139700" cy="16827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62317" y="165100"/>
            <a:ext cx="6101715" cy="9898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97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6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Arial"/>
              <a:cs typeface="Arial"/>
            </a:endParaRPr>
          </a:p>
          <a:p>
            <a:pPr algn="just" marL="469900" marR="14604">
              <a:lnSpc>
                <a:spcPts val="138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attempt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repair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product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yourself,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contact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SERSTECH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your </a:t>
            </a:r>
            <a:r>
              <a:rPr dirty="0" sz="1200">
                <a:latin typeface="Arial"/>
                <a:cs typeface="Arial"/>
              </a:rPr>
              <a:t>SERSTECH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reseller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service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matters.</a:t>
            </a:r>
            <a:endParaRPr sz="1200">
              <a:latin typeface="Arial"/>
              <a:cs typeface="Arial"/>
            </a:endParaRPr>
          </a:p>
          <a:p>
            <a:pPr algn="just" marL="469900">
              <a:lnSpc>
                <a:spcPct val="100000"/>
              </a:lnSpc>
              <a:spcBef>
                <a:spcPts val="490"/>
              </a:spcBef>
            </a:pP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product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shall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compliance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local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laws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regulations.</a:t>
            </a:r>
            <a:endParaRPr sz="1200">
              <a:latin typeface="Arial"/>
              <a:cs typeface="Arial"/>
            </a:endParaRPr>
          </a:p>
          <a:p>
            <a:pPr algn="just" marL="469900" marR="14604">
              <a:lnSpc>
                <a:spcPts val="1380"/>
              </a:lnSpc>
              <a:spcBef>
                <a:spcPts val="660"/>
              </a:spcBef>
            </a:pPr>
            <a:r>
              <a:rPr dirty="0" sz="1200">
                <a:latin typeface="Arial"/>
                <a:cs typeface="Arial"/>
              </a:rPr>
              <a:t>Always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follow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your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organization’s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procedure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regulations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handling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of </a:t>
            </a:r>
            <a:r>
              <a:rPr dirty="0" sz="1200">
                <a:latin typeface="Arial"/>
                <a:cs typeface="Arial"/>
              </a:rPr>
              <a:t>unknown</a:t>
            </a:r>
            <a:r>
              <a:rPr dirty="0" sz="1200" spc="-10">
                <a:latin typeface="Arial"/>
                <a:cs typeface="Arial"/>
              </a:rPr>
              <a:t> substances.</a:t>
            </a:r>
            <a:endParaRPr sz="1200">
              <a:latin typeface="Arial"/>
              <a:cs typeface="Arial"/>
            </a:endParaRPr>
          </a:p>
          <a:p>
            <a:pPr algn="just" marL="469900">
              <a:lnSpc>
                <a:spcPct val="100000"/>
              </a:lnSpc>
              <a:spcBef>
                <a:spcPts val="495"/>
              </a:spcBef>
            </a:pPr>
            <a:r>
              <a:rPr dirty="0" sz="1200">
                <a:latin typeface="Arial"/>
                <a:cs typeface="Arial"/>
              </a:rPr>
              <a:t>Always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small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sizes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limit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possible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hazards.</a:t>
            </a:r>
            <a:endParaRPr sz="1200">
              <a:latin typeface="Arial"/>
              <a:cs typeface="Arial"/>
            </a:endParaRPr>
          </a:p>
          <a:p>
            <a:pPr algn="just" marL="469900" marR="6350">
              <a:lnSpc>
                <a:spcPct val="96000"/>
              </a:lnSpc>
              <a:spcBef>
                <a:spcPts val="590"/>
              </a:spcBef>
            </a:pPr>
            <a:r>
              <a:rPr dirty="0" sz="1200">
                <a:latin typeface="Arial"/>
                <a:cs typeface="Arial"/>
              </a:rPr>
              <a:t>Dark</a:t>
            </a:r>
            <a:r>
              <a:rPr dirty="0" sz="1200" spc="3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substances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sometimes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absorb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energy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laser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could </a:t>
            </a:r>
            <a:r>
              <a:rPr dirty="0" sz="1200">
                <a:latin typeface="Arial"/>
                <a:cs typeface="Arial"/>
              </a:rPr>
              <a:t>possibly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ignite,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or,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explosive,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could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detonated.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in </a:t>
            </a:r>
            <a:r>
              <a:rPr dirty="0" sz="1200">
                <a:latin typeface="Arial"/>
                <a:cs typeface="Arial"/>
              </a:rPr>
              <a:t>doubt,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recommend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starting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scanning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laser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power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set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“Low”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use </a:t>
            </a:r>
            <a:r>
              <a:rPr dirty="0" sz="1200" spc="-10">
                <a:latin typeface="Arial"/>
                <a:cs typeface="Arial"/>
              </a:rPr>
              <a:t>the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“Start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delay”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function,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that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have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time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safely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move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away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from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sample </a:t>
            </a:r>
            <a:r>
              <a:rPr dirty="0" sz="1200">
                <a:latin typeface="Arial"/>
                <a:cs typeface="Arial"/>
              </a:rPr>
              <a:t>before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measurement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initiated.</a:t>
            </a:r>
            <a:endParaRPr sz="1200">
              <a:latin typeface="Arial"/>
              <a:cs typeface="Arial"/>
            </a:endParaRPr>
          </a:p>
          <a:p>
            <a:pPr algn="just" marL="12700" marR="10160" indent="225425">
              <a:lnSpc>
                <a:spcPct val="96100"/>
              </a:lnSpc>
              <a:spcBef>
                <a:spcPts val="89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warranty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void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product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been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damaged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accident,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unreasonable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use, </a:t>
            </a:r>
            <a:r>
              <a:rPr dirty="0" sz="1200">
                <a:latin typeface="Arial"/>
                <a:cs typeface="Arial"/>
              </a:rPr>
              <a:t>neglect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unit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been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opened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tampered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other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causes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arising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from </a:t>
            </a:r>
            <a:r>
              <a:rPr dirty="0" sz="1200">
                <a:latin typeface="Arial"/>
                <a:cs typeface="Arial"/>
              </a:rPr>
              <a:t>defects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material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workmanship.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product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designed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intrinsically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safe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and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should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take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necessary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precautions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using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unit.</a:t>
            </a:r>
            <a:endParaRPr sz="1200">
              <a:latin typeface="Arial"/>
              <a:cs typeface="Arial"/>
            </a:endParaRPr>
          </a:p>
          <a:p>
            <a:pPr algn="just" marL="12700" marR="10160" indent="225425">
              <a:lnSpc>
                <a:spcPct val="96100"/>
              </a:lnSpc>
              <a:spcBef>
                <a:spcPts val="894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product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designed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everyday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field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environment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therefore </a:t>
            </a:r>
            <a:r>
              <a:rPr dirty="0" sz="1200">
                <a:latin typeface="Arial"/>
                <a:cs typeface="Arial"/>
              </a:rPr>
              <a:t>considerably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more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rugged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than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laboratory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unit.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important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recognize </a:t>
            </a:r>
            <a:r>
              <a:rPr dirty="0" sz="1200">
                <a:latin typeface="Arial"/>
                <a:cs typeface="Arial"/>
              </a:rPr>
              <a:t>that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precision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should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treated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care.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Abuse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mistreatment </a:t>
            </a: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lead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degradation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performance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premature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failure.</a:t>
            </a:r>
            <a:endParaRPr sz="1200">
              <a:latin typeface="Arial"/>
              <a:cs typeface="Arial"/>
            </a:endParaRPr>
          </a:p>
          <a:p>
            <a:pPr lvl="1" marL="698500" indent="-457200">
              <a:lnSpc>
                <a:spcPct val="100000"/>
              </a:lnSpc>
              <a:spcBef>
                <a:spcPts val="1135"/>
              </a:spcBef>
              <a:buClr>
                <a:srgbClr val="92D050"/>
              </a:buClr>
              <a:buFont typeface="Arial"/>
              <a:buAutoNum type="arabicPeriod" startAt="4"/>
              <a:tabLst>
                <a:tab pos="698500" algn="l"/>
              </a:tabLst>
            </a:pPr>
            <a:r>
              <a:rPr dirty="0" sz="1600" spc="-60">
                <a:solidFill>
                  <a:srgbClr val="92D050"/>
                </a:solidFill>
                <a:latin typeface="Arial"/>
                <a:cs typeface="Arial"/>
              </a:rPr>
              <a:t>Battery </a:t>
            </a:r>
            <a:r>
              <a:rPr dirty="0" sz="1600" spc="-65">
                <a:solidFill>
                  <a:srgbClr val="92D050"/>
                </a:solidFill>
                <a:latin typeface="Arial"/>
                <a:cs typeface="Arial"/>
              </a:rPr>
              <a:t>Operation</a:t>
            </a:r>
            <a:r>
              <a:rPr dirty="0" sz="1600" spc="-5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0">
                <a:solidFill>
                  <a:srgbClr val="92D050"/>
                </a:solidFill>
                <a:latin typeface="Arial"/>
                <a:cs typeface="Arial"/>
              </a:rPr>
              <a:t>and</a:t>
            </a:r>
            <a:r>
              <a:rPr dirty="0" sz="1600" spc="-6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Charging</a:t>
            </a:r>
            <a:endParaRPr sz="1600">
              <a:latin typeface="Arial"/>
              <a:cs typeface="Arial"/>
            </a:endParaRPr>
          </a:p>
          <a:p>
            <a:pPr marL="12700" marR="55880" indent="457200">
              <a:lnSpc>
                <a:spcPts val="1380"/>
              </a:lnSpc>
              <a:spcBef>
                <a:spcPts val="148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specified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indoor and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outdoor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usage</a:t>
            </a:r>
            <a:r>
              <a:rPr dirty="0" sz="1200" spc="-10">
                <a:latin typeface="Arial"/>
                <a:cs typeface="Arial"/>
              </a:rPr>
              <a:t> (-</a:t>
            </a:r>
            <a:r>
              <a:rPr dirty="0" sz="1200">
                <a:latin typeface="Arial"/>
                <a:cs typeface="Arial"/>
              </a:rPr>
              <a:t>20°C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+40°C,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5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%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90% </a:t>
            </a:r>
            <a:r>
              <a:rPr dirty="0" sz="1200">
                <a:latin typeface="Arial"/>
                <a:cs typeface="Arial"/>
              </a:rPr>
              <a:t>relative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humidity-</a:t>
            </a:r>
            <a:r>
              <a:rPr dirty="0" sz="1200">
                <a:latin typeface="Arial"/>
                <a:cs typeface="Arial"/>
              </a:rPr>
              <a:t>RH).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However,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Power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Supply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(PSU)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designed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indoor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use </a:t>
            </a:r>
            <a:r>
              <a:rPr dirty="0" sz="1200">
                <a:latin typeface="Arial"/>
                <a:cs typeface="Arial"/>
              </a:rPr>
              <a:t>only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charging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shall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therefore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always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performed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indoors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(0°C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+40°C,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8%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90% </a:t>
            </a:r>
            <a:r>
              <a:rPr dirty="0" sz="1200">
                <a:latin typeface="Arial"/>
                <a:cs typeface="Arial"/>
              </a:rPr>
              <a:t>relative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humidity-</a:t>
            </a:r>
            <a:r>
              <a:rPr dirty="0" sz="1200" spc="-20">
                <a:latin typeface="Arial"/>
                <a:cs typeface="Arial"/>
              </a:rPr>
              <a:t>RH).</a:t>
            </a:r>
            <a:endParaRPr sz="1200">
              <a:latin typeface="Arial"/>
              <a:cs typeface="Arial"/>
            </a:endParaRPr>
          </a:p>
          <a:p>
            <a:pPr lvl="1" marL="698500" indent="-457200">
              <a:lnSpc>
                <a:spcPct val="100000"/>
              </a:lnSpc>
              <a:spcBef>
                <a:spcPts val="1085"/>
              </a:spcBef>
              <a:buClr>
                <a:srgbClr val="92D050"/>
              </a:buClr>
              <a:buFont typeface="Arial"/>
              <a:buAutoNum type="arabicPeriod" startAt="5"/>
              <a:tabLst>
                <a:tab pos="698500" algn="l"/>
              </a:tabLst>
            </a:pPr>
            <a:r>
              <a:rPr dirty="0" sz="1600" spc="-45">
                <a:solidFill>
                  <a:srgbClr val="92D050"/>
                </a:solidFill>
                <a:latin typeface="Arial"/>
                <a:cs typeface="Arial"/>
              </a:rPr>
              <a:t>Intellectual</a:t>
            </a:r>
            <a:r>
              <a:rPr dirty="0" sz="1600" spc="-5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92D050"/>
                </a:solidFill>
                <a:latin typeface="Arial"/>
                <a:cs typeface="Arial"/>
              </a:rPr>
              <a:t>Property</a:t>
            </a:r>
            <a:r>
              <a:rPr dirty="0" sz="1600" spc="-5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Rights</a:t>
            </a:r>
            <a:endParaRPr sz="1600">
              <a:latin typeface="Arial"/>
              <a:cs typeface="Arial"/>
            </a:endParaRPr>
          </a:p>
          <a:p>
            <a:pPr algn="just" marL="12700" marR="6350" indent="273050">
              <a:lnSpc>
                <a:spcPct val="96100"/>
              </a:lnSpc>
              <a:spcBef>
                <a:spcPts val="985"/>
              </a:spcBef>
            </a:pPr>
            <a:r>
              <a:rPr dirty="0" sz="1200">
                <a:latin typeface="Arial"/>
                <a:cs typeface="Arial"/>
              </a:rPr>
              <a:t>SERSTECH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 has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intellectual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property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rights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relating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technology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embodied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the </a:t>
            </a:r>
            <a:r>
              <a:rPr dirty="0" sz="1200">
                <a:latin typeface="Arial"/>
                <a:cs typeface="Arial"/>
              </a:rPr>
              <a:t>product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described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document.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particular,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without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limitation,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these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intellectual </a:t>
            </a:r>
            <a:r>
              <a:rPr dirty="0" sz="1200">
                <a:latin typeface="Arial"/>
                <a:cs typeface="Arial"/>
              </a:rPr>
              <a:t>property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rights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include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patents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pending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patent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applications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other </a:t>
            </a:r>
            <a:r>
              <a:rPr dirty="0" sz="1200">
                <a:latin typeface="Arial"/>
                <a:cs typeface="Arial"/>
              </a:rPr>
              <a:t>countries.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product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contains</a:t>
            </a:r>
            <a:r>
              <a:rPr dirty="0" sz="1200" spc="-10">
                <a:latin typeface="Arial"/>
                <a:cs typeface="Arial"/>
              </a:rPr>
              <a:t> third-</a:t>
            </a:r>
            <a:r>
              <a:rPr dirty="0" sz="1200">
                <a:latin typeface="Arial"/>
                <a:cs typeface="Arial"/>
              </a:rPr>
              <a:t>party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software.</a:t>
            </a:r>
            <a:endParaRPr sz="1200">
              <a:latin typeface="Arial"/>
              <a:cs typeface="Arial"/>
            </a:endParaRPr>
          </a:p>
          <a:p>
            <a:pPr lvl="1" marL="698500" indent="-457200">
              <a:lnSpc>
                <a:spcPct val="100000"/>
              </a:lnSpc>
              <a:spcBef>
                <a:spcPts val="1140"/>
              </a:spcBef>
              <a:buClr>
                <a:srgbClr val="92D050"/>
              </a:buClr>
              <a:buFont typeface="Arial"/>
              <a:buAutoNum type="arabicPeriod" startAt="6"/>
              <a:tabLst>
                <a:tab pos="698500" algn="l"/>
              </a:tabLst>
            </a:pPr>
            <a:r>
              <a:rPr dirty="0" sz="1600" spc="-75">
                <a:solidFill>
                  <a:srgbClr val="92D050"/>
                </a:solidFill>
                <a:latin typeface="Arial"/>
                <a:cs typeface="Arial"/>
              </a:rPr>
              <a:t>Equipment</a:t>
            </a:r>
            <a:r>
              <a:rPr dirty="0" sz="1600" spc="-6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Modifications</a:t>
            </a:r>
            <a:endParaRPr sz="1600">
              <a:latin typeface="Arial"/>
              <a:cs typeface="Arial"/>
            </a:endParaRPr>
          </a:p>
          <a:p>
            <a:pPr algn="just" marL="12700" marR="5715" indent="273050">
              <a:lnSpc>
                <a:spcPct val="96000"/>
              </a:lnSpc>
              <a:spcBef>
                <a:spcPts val="985"/>
              </a:spcBef>
            </a:pP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equipment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must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installed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strict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accordance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instructions </a:t>
            </a:r>
            <a:r>
              <a:rPr dirty="0" sz="1200">
                <a:latin typeface="Arial"/>
                <a:cs typeface="Arial"/>
              </a:rPr>
              <a:t>given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user</a:t>
            </a:r>
            <a:r>
              <a:rPr dirty="0" sz="1200" spc="17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documentation.</a:t>
            </a:r>
            <a:r>
              <a:rPr dirty="0" sz="1200" spc="17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equipment</a:t>
            </a:r>
            <a:r>
              <a:rPr dirty="0" sz="1200" spc="17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contains</a:t>
            </a:r>
            <a:r>
              <a:rPr dirty="0" sz="1200" spc="17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18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user-</a:t>
            </a:r>
            <a:r>
              <a:rPr dirty="0" sz="1200" spc="-10">
                <a:latin typeface="Arial"/>
                <a:cs typeface="Arial"/>
              </a:rPr>
              <a:t>serviceable </a:t>
            </a:r>
            <a:r>
              <a:rPr dirty="0" sz="1200">
                <a:latin typeface="Arial"/>
                <a:cs typeface="Arial"/>
              </a:rPr>
              <a:t>components.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Unauthorized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equipment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changes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modifications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invalidate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all </a:t>
            </a:r>
            <a:r>
              <a:rPr dirty="0" sz="1200">
                <a:latin typeface="Arial"/>
                <a:cs typeface="Arial"/>
              </a:rPr>
              <a:t>applicable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regulatory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certifications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approvals</a:t>
            </a:r>
            <a:endParaRPr sz="1200">
              <a:latin typeface="Arial"/>
              <a:cs typeface="Arial"/>
            </a:endParaRPr>
          </a:p>
          <a:p>
            <a:pPr lvl="1" marL="698500" indent="-457200">
              <a:lnSpc>
                <a:spcPct val="100000"/>
              </a:lnSpc>
              <a:spcBef>
                <a:spcPts val="1140"/>
              </a:spcBef>
              <a:buClr>
                <a:srgbClr val="92D050"/>
              </a:buClr>
              <a:buFont typeface="Arial"/>
              <a:buAutoNum type="arabicPeriod" startAt="7"/>
              <a:tabLst>
                <a:tab pos="698500" algn="l"/>
              </a:tabLst>
            </a:pPr>
            <a:r>
              <a:rPr dirty="0" sz="1600" spc="-90">
                <a:solidFill>
                  <a:srgbClr val="92D050"/>
                </a:solidFill>
                <a:latin typeface="Arial"/>
                <a:cs typeface="Arial"/>
              </a:rPr>
              <a:t>Trademark</a:t>
            </a:r>
            <a:r>
              <a:rPr dirty="0" sz="1600" spc="-6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92D050"/>
                </a:solidFill>
                <a:latin typeface="Arial"/>
                <a:cs typeface="Arial"/>
              </a:rPr>
              <a:t>Acknowledgments</a:t>
            </a:r>
            <a:endParaRPr sz="1600">
              <a:latin typeface="Arial"/>
              <a:cs typeface="Arial"/>
            </a:endParaRPr>
          </a:p>
          <a:p>
            <a:pPr algn="just" marL="12700" marR="5080" indent="1499235">
              <a:lnSpc>
                <a:spcPct val="96000"/>
              </a:lnSpc>
              <a:spcBef>
                <a:spcPts val="990"/>
              </a:spcBef>
            </a:pP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trademark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of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SERSTECH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AB.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other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 spc="5">
                <a:latin typeface="Arial"/>
                <a:cs typeface="Arial"/>
              </a:rPr>
              <a:t>pan</a:t>
            </a:r>
            <a:r>
              <a:rPr dirty="0" sz="1200">
                <a:latin typeface="Arial"/>
                <a:cs typeface="Arial"/>
              </a:rPr>
              <a:t>y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n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d </a:t>
            </a:r>
            <a:r>
              <a:rPr dirty="0" sz="1200" spc="-5">
                <a:latin typeface="Arial"/>
                <a:cs typeface="Arial"/>
              </a:rPr>
              <a:t>products</a:t>
            </a:r>
            <a:r>
              <a:rPr dirty="0" sz="1200" spc="-10">
                <a:latin typeface="Arial"/>
                <a:cs typeface="Arial"/>
              </a:rPr>
              <a:t> are</a:t>
            </a:r>
            <a:r>
              <a:rPr dirty="0" sz="1200" spc="-5">
                <a:latin typeface="Arial"/>
                <a:cs typeface="Arial"/>
              </a:rPr>
              <a:t> trademarks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registered </a:t>
            </a:r>
            <a:r>
              <a:rPr dirty="0" sz="1200" spc="-10">
                <a:latin typeface="Arial"/>
                <a:cs typeface="Arial"/>
              </a:rPr>
              <a:t>trademarks </a:t>
            </a:r>
            <a:r>
              <a:rPr dirty="0" sz="1200" spc="-5">
                <a:latin typeface="Arial"/>
                <a:cs typeface="Arial"/>
              </a:rPr>
              <a:t>of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their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respective companies.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Ethernet,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Internet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Explorer,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Linux,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Microsoft,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Mozilla,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UNIX,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Windows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an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WWW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registered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trademarks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of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respective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holders.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J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 spc="-30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an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all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Java-</a:t>
            </a:r>
            <a:r>
              <a:rPr dirty="0" sz="1200" spc="5">
                <a:latin typeface="Arial"/>
                <a:cs typeface="Arial"/>
              </a:rPr>
              <a:t>ba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 spc="-2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trademarks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logos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are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trademarks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registered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trademarks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of</a:t>
            </a:r>
            <a:r>
              <a:rPr dirty="0" sz="1200" spc="-9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Oracle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and/</a:t>
            </a:r>
            <a:r>
              <a:rPr dirty="0" sz="1200" spc="-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its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affiliates.</a:t>
            </a:r>
            <a:r>
              <a:rPr dirty="0" sz="1200" spc="-9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 spc="-5">
                <a:latin typeface="Arial"/>
                <a:cs typeface="Arial"/>
              </a:rPr>
              <a:t>P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P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™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certification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mark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of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the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U</a:t>
            </a:r>
            <a:r>
              <a:rPr dirty="0" sz="1200" spc="-5">
                <a:latin typeface="Arial"/>
                <a:cs typeface="Arial"/>
              </a:rPr>
              <a:t>P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P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™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Implementers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Corporation.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SD,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SDHC,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SDXC,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miniSD,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microSD,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miniSDHC,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 spc="5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cr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20">
                <a:latin typeface="Arial"/>
                <a:cs typeface="Arial"/>
              </a:rPr>
              <a:t>D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 spc="3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cr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 spc="-30">
                <a:latin typeface="Arial"/>
                <a:cs typeface="Arial"/>
              </a:rPr>
              <a:t>S</a:t>
            </a:r>
            <a:r>
              <a:rPr dirty="0" sz="1200" spc="5">
                <a:latin typeface="Arial"/>
                <a:cs typeface="Arial"/>
              </a:rPr>
              <a:t>D</a:t>
            </a:r>
            <a:r>
              <a:rPr dirty="0" sz="1200">
                <a:latin typeface="Arial"/>
                <a:cs typeface="Arial"/>
              </a:rPr>
              <a:t>XC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trademarks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registered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trademarks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of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SD-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3C,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LL</a:t>
            </a:r>
            <a:r>
              <a:rPr dirty="0" sz="1200">
                <a:latin typeface="Arial"/>
                <a:cs typeface="Arial"/>
              </a:rPr>
              <a:t>C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5">
                <a:latin typeface="Arial"/>
                <a:cs typeface="Arial"/>
              </a:rPr>
              <a:t> the United </a:t>
            </a:r>
            <a:r>
              <a:rPr dirty="0" sz="1200" spc="-10">
                <a:latin typeface="Arial"/>
                <a:cs typeface="Arial"/>
              </a:rPr>
              <a:t>States,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other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countries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both.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1900" y="8658479"/>
            <a:ext cx="976668" cy="130810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2317" y="543306"/>
            <a:ext cx="5836285" cy="630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065" algn="l"/>
              </a:tabLst>
            </a:pPr>
            <a:r>
              <a:rPr dirty="0" sz="1600" spc="-50">
                <a:solidFill>
                  <a:srgbClr val="92D050"/>
                </a:solidFill>
                <a:latin typeface="Arial"/>
                <a:cs typeface="Arial"/>
              </a:rPr>
              <a:t>9</a:t>
            </a: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About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405"/>
              </a:spcBef>
            </a:pP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About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Indicator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settings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firmware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hardware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displayed.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1340230"/>
          <a:ext cx="6149975" cy="690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4904"/>
                <a:gridCol w="2382520"/>
              </a:tblGrid>
              <a:tr h="2321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48309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Main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96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About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86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80059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for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firmware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hardware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displayed.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00330">
                        <a:lnSpc>
                          <a:spcPct val="95900"/>
                        </a:lnSpc>
                        <a:spcBef>
                          <a:spcPts val="132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Scroll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view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instrument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serial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software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microcontroller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firmware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version,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memory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usage,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temperature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sensor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readings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etc.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506730">
                        <a:lnSpc>
                          <a:spcPts val="1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cannot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be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edited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user.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755" y="1346200"/>
            <a:ext cx="3047492" cy="213779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755" y="3667125"/>
            <a:ext cx="3046602" cy="211493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1755" y="5963665"/>
            <a:ext cx="3050540" cy="2102993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2317" y="415459"/>
            <a:ext cx="5117465" cy="67627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600" spc="-8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dirty="0" sz="1600" spc="-6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5">
                <a:solidFill>
                  <a:srgbClr val="92D050"/>
                </a:solidFill>
                <a:latin typeface="Arial"/>
                <a:cs typeface="Arial"/>
              </a:rPr>
              <a:t>Time</a:t>
            </a:r>
            <a:r>
              <a:rPr dirty="0" sz="1600" spc="-4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0">
                <a:solidFill>
                  <a:srgbClr val="92D050"/>
                </a:solidFill>
                <a:latin typeface="Arial"/>
                <a:cs typeface="Arial"/>
              </a:rPr>
              <a:t>and</a:t>
            </a:r>
            <a:r>
              <a:rPr dirty="0" sz="1600" spc="-5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92D050"/>
                </a:solidFill>
                <a:latin typeface="Arial"/>
                <a:cs typeface="Arial"/>
              </a:rPr>
              <a:t>Date</a:t>
            </a:r>
            <a:endParaRPr sz="1600">
              <a:latin typeface="Arial"/>
              <a:cs typeface="Arial"/>
            </a:endParaRPr>
          </a:p>
          <a:p>
            <a:pPr marL="571500">
              <a:lnSpc>
                <a:spcPct val="100000"/>
              </a:lnSpc>
              <a:spcBef>
                <a:spcPts val="755"/>
              </a:spcBef>
            </a:pP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Indicator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set.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1257680"/>
          <a:ext cx="6149975" cy="6468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1729"/>
                <a:gridCol w="2385695"/>
              </a:tblGrid>
              <a:tr h="2219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6733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Main menu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146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101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9215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date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zone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displayed.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755" y="1263650"/>
            <a:ext cx="2936874" cy="202907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755" y="3482975"/>
            <a:ext cx="2905633" cy="196570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1755" y="5630290"/>
            <a:ext cx="3047365" cy="2091055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2317" y="543306"/>
            <a:ext cx="175831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80">
                <a:solidFill>
                  <a:srgbClr val="92D050"/>
                </a:solidFill>
                <a:latin typeface="Arial"/>
                <a:cs typeface="Arial"/>
              </a:rPr>
              <a:t>11</a:t>
            </a:r>
            <a:r>
              <a:rPr dirty="0" sz="1600" spc="-7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95">
                <a:solidFill>
                  <a:srgbClr val="92D050"/>
                </a:solidFill>
                <a:latin typeface="Arial"/>
                <a:cs typeface="Arial"/>
              </a:rPr>
              <a:t>Display</a:t>
            </a:r>
            <a:r>
              <a:rPr dirty="0" sz="1600" spc="-6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45">
                <a:solidFill>
                  <a:srgbClr val="92D050"/>
                </a:solidFill>
                <a:latin typeface="Arial"/>
                <a:cs typeface="Arial"/>
              </a:rPr>
              <a:t>properties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987805"/>
          <a:ext cx="6149975" cy="896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6029"/>
                <a:gridCol w="2271395"/>
              </a:tblGrid>
              <a:tr h="2318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5303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Main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57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Display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properties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438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67005">
                        <a:lnSpc>
                          <a:spcPct val="956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Display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properties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changed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conserve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battery time.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69850" marR="10033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Screen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save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delay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turn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off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display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min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dimming.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69850">
                        <a:lnSpc>
                          <a:spcPts val="13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Shutdown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delay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shut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69850" marR="99695">
                        <a:lnSpc>
                          <a:spcPts val="140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down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60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min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inactivity.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just" marL="69850">
                        <a:lnSpc>
                          <a:spcPts val="13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Display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brightness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50%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268605">
                        <a:lnSpc>
                          <a:spcPct val="95600"/>
                        </a:lnSpc>
                        <a:spcBef>
                          <a:spcPts val="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enter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dimmed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brightness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30%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60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inactivity.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49225">
                        <a:lnSpc>
                          <a:spcPct val="957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NOTE: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display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brightness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strongly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impact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battery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life.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recommended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possible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default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dimmed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brightness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maximize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battery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life.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also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recommended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short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shutdown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possible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reason.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755" y="994791"/>
            <a:ext cx="3047619" cy="212788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755" y="3311525"/>
            <a:ext cx="3047872" cy="206667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1755" y="6701408"/>
            <a:ext cx="3155949" cy="2111121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2317" y="543306"/>
            <a:ext cx="6100445" cy="1507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12</a:t>
            </a:r>
            <a:r>
              <a:rPr dirty="0" sz="1600" spc="18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92D050"/>
                </a:solidFill>
                <a:latin typeface="Arial"/>
                <a:cs typeface="Arial"/>
              </a:rPr>
              <a:t>Calibration</a:t>
            </a:r>
            <a:r>
              <a:rPr dirty="0" sz="1600" spc="-8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control</a:t>
            </a:r>
            <a:endParaRPr sz="1600">
              <a:latin typeface="Arial"/>
              <a:cs typeface="Arial"/>
            </a:endParaRPr>
          </a:p>
          <a:p>
            <a:pPr algn="just" marL="12700" marR="5080" indent="228600">
              <a:lnSpc>
                <a:spcPct val="95900"/>
              </a:lnSpc>
              <a:spcBef>
                <a:spcPts val="1465"/>
              </a:spcBef>
            </a:pP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ensure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performance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should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checked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its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calibration </a:t>
            </a:r>
            <a:r>
              <a:rPr dirty="0" sz="1200">
                <a:latin typeface="Arial"/>
                <a:cs typeface="Arial"/>
              </a:rPr>
              <a:t>regularly,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e.g.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daily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check.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pass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calibration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stage,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measured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spectrum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must </a:t>
            </a:r>
            <a:r>
              <a:rPr dirty="0" sz="1200">
                <a:latin typeface="Arial"/>
                <a:cs typeface="Arial"/>
              </a:rPr>
              <a:t>correspond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90%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reference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spectrum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calibration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Polystyrene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the </a:t>
            </a:r>
            <a:r>
              <a:rPr dirty="0" sz="1200">
                <a:latin typeface="Arial"/>
                <a:cs typeface="Arial"/>
              </a:rPr>
              <a:t>Calibration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cap.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default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setting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Calibration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validity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8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hours.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is </a:t>
            </a:r>
            <a:r>
              <a:rPr dirty="0" sz="1200">
                <a:latin typeface="Arial"/>
                <a:cs typeface="Arial"/>
              </a:rPr>
              <a:t>expired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pop-up,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message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appears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display.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cancel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pop-up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message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setting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calibration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validity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0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Calibration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setting.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2216785"/>
          <a:ext cx="6149975" cy="7914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1729"/>
                <a:gridCol w="2385695"/>
              </a:tblGrid>
              <a:tr h="315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 marR="324485">
                        <a:lnSpc>
                          <a:spcPct val="95600"/>
                        </a:lnSpc>
                        <a:spcBef>
                          <a:spcPts val="1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short-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cut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Calibrate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Keypad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Quick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Menu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button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38430">
                        <a:lnSpc>
                          <a:spcPct val="96400"/>
                        </a:lnSpc>
                        <a:spcBef>
                          <a:spcPts val="136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Calibration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menu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Setting Administration.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Calibrate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7239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warning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pop-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message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given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preparation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finished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started.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proceed.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4754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85470">
                        <a:lnSpc>
                          <a:spcPct val="1928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Prepare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calibration.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Put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73355">
                        <a:lnSpc>
                          <a:spcPts val="1380"/>
                        </a:lnSpc>
                        <a:spcBef>
                          <a:spcPts val="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pressing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2987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successful.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Current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still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valid.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755" y="2655697"/>
            <a:ext cx="3047999" cy="22860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755" y="5557520"/>
            <a:ext cx="3047999" cy="4570730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2317" y="514731"/>
            <a:ext cx="3304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Follow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different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steps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analysis: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959230"/>
          <a:ext cx="6149975" cy="7376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1429"/>
                <a:gridCol w="2245995"/>
              </a:tblGrid>
              <a:tr h="2461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228600">
                        <a:lnSpc>
                          <a:spcPct val="96400"/>
                        </a:lnSpc>
                        <a:spcBef>
                          <a:spcPts val="137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Estimating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Time: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ideal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calculated.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97155">
                        <a:lnSpc>
                          <a:spcPts val="1380"/>
                        </a:lnSpc>
                        <a:spcBef>
                          <a:spcPts val="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upper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shows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scan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process.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1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lower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shows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71755">
                        <a:lnSpc>
                          <a:spcPts val="1380"/>
                        </a:lnSpc>
                        <a:spcBef>
                          <a:spcPts val="7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progress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part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process.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0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 aborted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by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7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433070">
                        <a:lnSpc>
                          <a:spcPts val="1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462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466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49860">
                        <a:lnSpc>
                          <a:spcPts val="138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Scanning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sample: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Collecting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Raman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spectrum.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7686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OK.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 return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0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60020">
                        <a:lnSpc>
                          <a:spcPct val="95900"/>
                        </a:lnSpc>
                        <a:spcBef>
                          <a:spcPts val="136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Analyzing: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Analyzing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Raman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compare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reference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calibration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cap.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448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10489">
                        <a:lnSpc>
                          <a:spcPct val="958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abortion.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longer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aborted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pop-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dialogue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window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displayed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Aborting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scan: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pop-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up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dialogue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window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displayed.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09855">
                        <a:lnSpc>
                          <a:spcPct val="96500"/>
                        </a:lnSpc>
                        <a:spcBef>
                          <a:spcPts val="13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abortion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return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208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755" y="1048892"/>
            <a:ext cx="3047999" cy="22860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755" y="3425825"/>
            <a:ext cx="3047999" cy="228511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1755" y="5892800"/>
            <a:ext cx="3186175" cy="2260981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617" y="1092580"/>
            <a:ext cx="139700" cy="16827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617" y="1438655"/>
            <a:ext cx="139700" cy="16827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617" y="2165985"/>
            <a:ext cx="139700" cy="16827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62317" y="165100"/>
            <a:ext cx="6102985" cy="2501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  <a:tabLst>
                <a:tab pos="54597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6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13</a:t>
            </a:r>
            <a:r>
              <a:rPr dirty="0" sz="1600" spc="18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65">
                <a:solidFill>
                  <a:srgbClr val="92D050"/>
                </a:solidFill>
                <a:latin typeface="Arial"/>
                <a:cs typeface="Arial"/>
              </a:rPr>
              <a:t>Calibration</a:t>
            </a:r>
            <a:r>
              <a:rPr dirty="0" sz="1600" spc="-8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result</a:t>
            </a:r>
            <a:endParaRPr sz="1600">
              <a:latin typeface="Arial"/>
              <a:cs typeface="Arial"/>
            </a:endParaRPr>
          </a:p>
          <a:p>
            <a:pPr algn="just" marL="12700">
              <a:lnSpc>
                <a:spcPts val="1395"/>
              </a:lnSpc>
              <a:spcBef>
                <a:spcPts val="83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result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calibration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control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shown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pop-up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message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following:</a:t>
            </a:r>
            <a:endParaRPr sz="1200">
              <a:latin typeface="Arial"/>
              <a:cs typeface="Arial"/>
            </a:endParaRPr>
          </a:p>
          <a:p>
            <a:pPr algn="just" marL="469900">
              <a:lnSpc>
                <a:spcPts val="1350"/>
              </a:lnSpc>
            </a:pPr>
            <a:r>
              <a:rPr dirty="0" sz="1200" b="1">
                <a:latin typeface="Arial"/>
                <a:cs typeface="Arial"/>
              </a:rPr>
              <a:t>Calibration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successful.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Current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calibration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still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valid</a:t>
            </a:r>
            <a:endParaRPr sz="1200">
              <a:latin typeface="Arial"/>
              <a:cs typeface="Arial"/>
            </a:endParaRPr>
          </a:p>
          <a:p>
            <a:pPr algn="just" marL="298450">
              <a:lnSpc>
                <a:spcPts val="1365"/>
              </a:lnSpc>
            </a:pP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changes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inferred.</a:t>
            </a:r>
            <a:endParaRPr sz="1200">
              <a:latin typeface="Arial"/>
              <a:cs typeface="Arial"/>
            </a:endParaRPr>
          </a:p>
          <a:p>
            <a:pPr algn="just" marL="469900">
              <a:lnSpc>
                <a:spcPts val="1375"/>
              </a:lnSpc>
            </a:pPr>
            <a:r>
              <a:rPr dirty="0" sz="1200" b="1">
                <a:latin typeface="Arial"/>
                <a:cs typeface="Arial"/>
              </a:rPr>
              <a:t>Calibration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successful.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Recalibration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performed</a:t>
            </a:r>
            <a:endParaRPr sz="1200">
              <a:latin typeface="Arial"/>
              <a:cs typeface="Arial"/>
            </a:endParaRPr>
          </a:p>
          <a:p>
            <a:pPr algn="just" marL="12700" marR="300990" indent="285750">
              <a:lnSpc>
                <a:spcPts val="1450"/>
              </a:lnSpc>
              <a:spcBef>
                <a:spcPts val="1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obtained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values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polystyrene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spectrum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2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within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acceptance </a:t>
            </a:r>
            <a:r>
              <a:rPr dirty="0" sz="1200">
                <a:latin typeface="Arial"/>
                <a:cs typeface="Arial"/>
              </a:rPr>
              <a:t>criteria.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However,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better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fit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obtained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these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new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values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used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recalibrate instrument.</a:t>
            </a:r>
            <a:endParaRPr sz="1200">
              <a:latin typeface="Arial"/>
              <a:cs typeface="Arial"/>
            </a:endParaRPr>
          </a:p>
          <a:p>
            <a:pPr algn="just" marL="469900">
              <a:lnSpc>
                <a:spcPts val="1330"/>
              </a:lnSpc>
            </a:pPr>
            <a:r>
              <a:rPr dirty="0" sz="1200" b="1">
                <a:latin typeface="Arial"/>
                <a:cs typeface="Arial"/>
              </a:rPr>
              <a:t>Processing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failed.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No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match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the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polystyrene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was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obtained</a:t>
            </a:r>
            <a:endParaRPr sz="1200">
              <a:latin typeface="Arial"/>
              <a:cs typeface="Arial"/>
            </a:endParaRPr>
          </a:p>
          <a:p>
            <a:pPr algn="just" marL="241300">
              <a:lnSpc>
                <a:spcPts val="1265"/>
              </a:lnSpc>
            </a:pPr>
            <a:r>
              <a:rPr dirty="0" sz="1200">
                <a:latin typeface="Arial"/>
                <a:cs typeface="Arial"/>
              </a:rPr>
              <a:t>Make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sure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Calibration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cap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position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repeat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calibration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procedure.</a:t>
            </a:r>
            <a:endParaRPr sz="1200">
              <a:latin typeface="Arial"/>
              <a:cs typeface="Arial"/>
            </a:endParaRPr>
          </a:p>
          <a:p>
            <a:pPr algn="just" marL="12700">
              <a:lnSpc>
                <a:spcPts val="1330"/>
              </a:lnSpc>
            </a:pPr>
            <a:r>
              <a:rPr dirty="0" sz="1200">
                <a:latin typeface="Arial"/>
                <a:cs typeface="Arial"/>
              </a:rPr>
              <a:t>Recurrent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failure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indicates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error.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75017" y="2651760"/>
          <a:ext cx="6149975" cy="7215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4904"/>
                <a:gridCol w="2382520"/>
              </a:tblGrid>
              <a:tr h="2467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0701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successful.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still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valid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changes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inferred.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7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58470">
                        <a:lnSpc>
                          <a:spcPts val="138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successful.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Recalibration</a:t>
                      </a:r>
                      <a:r>
                        <a:rPr dirty="0" sz="12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performed.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1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obtained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values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58750">
                        <a:lnSpc>
                          <a:spcPts val="1380"/>
                        </a:lnSpc>
                        <a:spcBef>
                          <a:spcPts val="7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polystyrene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spectrum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within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acceptance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criteria.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However,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better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fit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was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84785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obtained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values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recalibrate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instrument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470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42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failed.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54305">
                        <a:lnSpc>
                          <a:spcPts val="1380"/>
                        </a:lnSpc>
                        <a:spcBef>
                          <a:spcPts val="8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Calibration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position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repeat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procedure.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29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Recurrent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failure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indicates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error.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755" y="2657475"/>
            <a:ext cx="3047999" cy="228574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1755" y="5124830"/>
            <a:ext cx="3050667" cy="20929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1755" y="7401915"/>
            <a:ext cx="3047999" cy="2286000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2317" y="576326"/>
            <a:ext cx="5055235" cy="661035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  <a:tabLst>
                <a:tab pos="469900" algn="l"/>
              </a:tabLst>
            </a:pPr>
            <a:r>
              <a:rPr dirty="0" sz="1400" spc="-20">
                <a:solidFill>
                  <a:srgbClr val="92D050"/>
                </a:solidFill>
                <a:latin typeface="Arial"/>
                <a:cs typeface="Arial"/>
              </a:rPr>
              <a:t>13.1</a:t>
            </a:r>
            <a:r>
              <a:rPr dirty="0" sz="14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70">
                <a:solidFill>
                  <a:srgbClr val="92D050"/>
                </a:solidFill>
                <a:latin typeface="Arial"/>
                <a:cs typeface="Arial"/>
              </a:rPr>
              <a:t>Calibration</a:t>
            </a:r>
            <a:r>
              <a:rPr dirty="0" sz="1600" spc="-1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settings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order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change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calibration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validity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please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procced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following: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1346580"/>
          <a:ext cx="6149975" cy="8916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1729"/>
                <a:gridCol w="2385695"/>
              </a:tblGrid>
              <a:tr h="2277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502284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Main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9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Scan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7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Calibrate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08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0386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Validity time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Save.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755" y="1352930"/>
            <a:ext cx="3047999" cy="2095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755" y="3630040"/>
            <a:ext cx="3047619" cy="208978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1755" y="5908675"/>
            <a:ext cx="3047619" cy="208826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1755" y="8185124"/>
            <a:ext cx="3047365" cy="2072386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9975" cy="4010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1729"/>
                <a:gridCol w="2385695"/>
              </a:tblGrid>
              <a:tr h="1543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467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81915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validity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time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expires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status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line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turn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red and a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pop-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 message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appear.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485140">
                        <a:lnSpc>
                          <a:spcPts val="1380"/>
                        </a:lnSpc>
                        <a:spcBef>
                          <a:spcPts val="138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proceed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Calibrate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next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scan.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755" y="2115185"/>
            <a:ext cx="3047999" cy="22860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8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11517" y="346075"/>
            <a:ext cx="6136640" cy="9525"/>
          </a:xfrm>
          <a:custGeom>
            <a:avLst/>
            <a:gdLst/>
            <a:ahLst/>
            <a:cxnLst/>
            <a:rect l="l" t="t" r="r" b="b"/>
            <a:pathLst>
              <a:path w="6136640" h="9525">
                <a:moveTo>
                  <a:pt x="6136640" y="0"/>
                </a:moveTo>
                <a:lnTo>
                  <a:pt x="0" y="0"/>
                </a:lnTo>
                <a:lnTo>
                  <a:pt x="0" y="9525"/>
                </a:lnTo>
                <a:lnTo>
                  <a:pt x="6136640" y="9525"/>
                </a:lnTo>
                <a:lnTo>
                  <a:pt x="613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98817" y="567859"/>
            <a:ext cx="5106035" cy="85090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14</a:t>
            </a:r>
            <a:r>
              <a:rPr dirty="0" sz="1600" spc="15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92D050"/>
                </a:solidFill>
                <a:latin typeface="Arial"/>
                <a:cs typeface="Arial"/>
              </a:rPr>
              <a:t>USB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380"/>
              </a:lnSpc>
              <a:spcBef>
                <a:spcPts val="850"/>
              </a:spcBef>
              <a:tabLst>
                <a:tab pos="1924685" algn="l"/>
                <a:tab pos="2616835" algn="l"/>
                <a:tab pos="3868420" algn="l"/>
              </a:tabLst>
            </a:pP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activate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USB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port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either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short-</a:t>
            </a:r>
            <a:r>
              <a:rPr dirty="0" sz="1200">
                <a:latin typeface="Arial"/>
                <a:cs typeface="Arial"/>
              </a:rPr>
              <a:t>cut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20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USB</a:t>
            </a:r>
            <a:r>
              <a:rPr dirty="0" sz="1200" spc="125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Keypad </a:t>
            </a:r>
            <a:r>
              <a:rPr dirty="0" sz="1200">
                <a:latin typeface="Arial"/>
                <a:cs typeface="Arial"/>
              </a:rPr>
              <a:t>button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Main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menu</a:t>
            </a:r>
            <a:r>
              <a:rPr dirty="0" sz="1200" b="1">
                <a:latin typeface="Arial"/>
                <a:cs typeface="Arial"/>
              </a:rPr>
              <a:t>	</a:t>
            </a:r>
            <a:r>
              <a:rPr dirty="0" sz="1200" spc="-10" b="1">
                <a:latin typeface="Arial"/>
                <a:cs typeface="Arial"/>
              </a:rPr>
              <a:t>Setting</a:t>
            </a:r>
            <a:r>
              <a:rPr dirty="0" sz="1200" b="1">
                <a:latin typeface="Arial"/>
                <a:cs typeface="Arial"/>
              </a:rPr>
              <a:t>	</a:t>
            </a:r>
            <a:r>
              <a:rPr dirty="0" sz="1200" spc="-10" b="1">
                <a:latin typeface="Arial"/>
                <a:cs typeface="Arial"/>
              </a:rPr>
              <a:t>Administration</a:t>
            </a:r>
            <a:r>
              <a:rPr dirty="0" sz="1200" b="1">
                <a:latin typeface="Arial"/>
                <a:cs typeface="Arial"/>
              </a:rPr>
              <a:t>	</a:t>
            </a:r>
            <a:r>
              <a:rPr dirty="0" sz="1200" spc="-20" b="1">
                <a:latin typeface="Arial"/>
                <a:cs typeface="Arial"/>
              </a:rPr>
              <a:t>USB</a:t>
            </a:r>
            <a:r>
              <a:rPr dirty="0" sz="1200" spc="-2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55665" y="1035431"/>
            <a:ext cx="902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Quick</a:t>
            </a:r>
            <a:r>
              <a:rPr dirty="0" sz="1200" spc="7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Menu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11517" y="1410080"/>
          <a:ext cx="6213475" cy="8908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1729"/>
                <a:gridCol w="2449195"/>
              </a:tblGrid>
              <a:tr h="2277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3083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Main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96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Administration.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67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USB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06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Activate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USB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7544" y="1242567"/>
            <a:ext cx="127000" cy="1270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9694" y="1242567"/>
            <a:ext cx="127000" cy="12700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0644" y="1242567"/>
            <a:ext cx="127000" cy="127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8255" y="1416050"/>
            <a:ext cx="3047619" cy="20882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8255" y="3692525"/>
            <a:ext cx="3047872" cy="210540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8255" y="5988050"/>
            <a:ext cx="3047238" cy="208381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8255" y="8255000"/>
            <a:ext cx="3047492" cy="2060575"/>
          </a:xfrm>
          <a:prstGeom prst="rect">
            <a:avLst/>
          </a:prstGeom>
        </p:spPr>
      </p:pic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8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11517" y="346075"/>
            <a:ext cx="6136640" cy="9525"/>
          </a:xfrm>
          <a:custGeom>
            <a:avLst/>
            <a:gdLst/>
            <a:ahLst/>
            <a:cxnLst/>
            <a:rect l="l" t="t" r="r" b="b"/>
            <a:pathLst>
              <a:path w="6136640" h="9525">
                <a:moveTo>
                  <a:pt x="6136640" y="0"/>
                </a:moveTo>
                <a:lnTo>
                  <a:pt x="0" y="0"/>
                </a:lnTo>
                <a:lnTo>
                  <a:pt x="0" y="9525"/>
                </a:lnTo>
                <a:lnTo>
                  <a:pt x="6136640" y="9525"/>
                </a:lnTo>
                <a:lnTo>
                  <a:pt x="613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11517" y="565530"/>
          <a:ext cx="6213475" cy="229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1729"/>
                <a:gridCol w="2449195"/>
              </a:tblGrid>
              <a:tr h="2296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59385">
                        <a:lnSpc>
                          <a:spcPts val="1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USB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Off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deactivate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USB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port.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698817" y="3198114"/>
            <a:ext cx="11518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</a:tabLst>
            </a:pPr>
            <a:r>
              <a:rPr dirty="0" sz="1600" spc="-25">
                <a:solidFill>
                  <a:srgbClr val="92D050"/>
                </a:solidFill>
                <a:latin typeface="Arial"/>
                <a:cs typeface="Arial"/>
              </a:rPr>
              <a:t>15</a:t>
            </a: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125">
                <a:solidFill>
                  <a:srgbClr val="92D050"/>
                </a:solidFill>
                <a:latin typeface="Arial"/>
                <a:cs typeface="Arial"/>
              </a:rPr>
              <a:t>Language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11517" y="3808095"/>
          <a:ext cx="6213475" cy="4540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1729"/>
                <a:gridCol w="2449195"/>
              </a:tblGrid>
              <a:tr h="2282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30835">
                        <a:lnSpc>
                          <a:spcPts val="1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Main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58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Administration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8255" y="571500"/>
            <a:ext cx="3047872" cy="21062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8255" y="3813555"/>
            <a:ext cx="3047492" cy="21005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8255" y="6096000"/>
            <a:ext cx="3047365" cy="2073020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2317" y="165100"/>
            <a:ext cx="6101080" cy="20281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97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60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Arial"/>
              <a:cs typeface="Arial"/>
            </a:endParaRPr>
          </a:p>
          <a:p>
            <a:pPr lvl="1" marL="746125" indent="-504825">
              <a:lnSpc>
                <a:spcPct val="100000"/>
              </a:lnSpc>
              <a:buClr>
                <a:srgbClr val="92D050"/>
              </a:buClr>
              <a:buFont typeface="Arial"/>
              <a:buAutoNum type="arabicPeriod" startAt="8"/>
              <a:tabLst>
                <a:tab pos="746125" algn="l"/>
              </a:tabLst>
            </a:pP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Support</a:t>
            </a:r>
            <a:endParaRPr sz="1600">
              <a:latin typeface="Arial"/>
              <a:cs typeface="Arial"/>
            </a:endParaRPr>
          </a:p>
          <a:p>
            <a:pPr algn="just" marL="12700" marR="5080" indent="457200">
              <a:lnSpc>
                <a:spcPct val="96400"/>
              </a:lnSpc>
              <a:spcBef>
                <a:spcPts val="985"/>
              </a:spcBef>
            </a:pP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case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User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should</a:t>
            </a:r>
            <a:r>
              <a:rPr dirty="0" sz="1200" spc="13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requires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technical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assistance,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should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contact</a:t>
            </a:r>
            <a:r>
              <a:rPr dirty="0" sz="1200" spc="114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its </a:t>
            </a:r>
            <a:r>
              <a:rPr dirty="0" sz="1200">
                <a:latin typeface="Arial"/>
                <a:cs typeface="Arial"/>
              </a:rPr>
              <a:t>SERSTECH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reseller.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questions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cannot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answered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immediately,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reseller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forward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queries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through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appropriate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channels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ensure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rapid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response.</a:t>
            </a:r>
            <a:endParaRPr sz="1200">
              <a:latin typeface="Arial"/>
              <a:cs typeface="Arial"/>
            </a:endParaRPr>
          </a:p>
          <a:p>
            <a:pPr lvl="1" marL="698500" indent="-457200">
              <a:lnSpc>
                <a:spcPct val="100000"/>
              </a:lnSpc>
              <a:spcBef>
                <a:spcPts val="1135"/>
              </a:spcBef>
              <a:buClr>
                <a:srgbClr val="92D050"/>
              </a:buClr>
              <a:buFont typeface="Arial"/>
              <a:buAutoNum type="arabicPeriod" startAt="9"/>
              <a:tabLst>
                <a:tab pos="698500" algn="l"/>
              </a:tabLst>
            </a:pPr>
            <a:r>
              <a:rPr dirty="0" sz="1600" spc="-75">
                <a:solidFill>
                  <a:srgbClr val="92D050"/>
                </a:solidFill>
                <a:latin typeface="Arial"/>
                <a:cs typeface="Arial"/>
              </a:rPr>
              <a:t>Contact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Information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contact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information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company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following: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40991" y="2512060"/>
            <a:ext cx="2944495" cy="937260"/>
          </a:xfrm>
          <a:prstGeom prst="rect">
            <a:avLst/>
          </a:prstGeom>
          <a:solidFill>
            <a:srgbClr val="6FAC46"/>
          </a:solidFill>
          <a:ln w="6350">
            <a:solidFill>
              <a:srgbClr val="000000"/>
            </a:solidFill>
          </a:ln>
        </p:spPr>
        <p:txBody>
          <a:bodyPr wrap="square" lIns="0" tIns="107950" rIns="0" bIns="0" rtlCol="0" vert="horz">
            <a:spAutoFit/>
          </a:bodyPr>
          <a:lstStyle/>
          <a:p>
            <a:pPr marL="117475">
              <a:lnSpc>
                <a:spcPts val="1420"/>
              </a:lnSpc>
              <a:spcBef>
                <a:spcPts val="850"/>
              </a:spcBef>
            </a:pPr>
            <a:r>
              <a:rPr dirty="0" sz="1200" b="1">
                <a:latin typeface="Arial"/>
                <a:cs typeface="Arial"/>
              </a:rPr>
              <a:t>SERSTECH</a:t>
            </a:r>
            <a:r>
              <a:rPr dirty="0" sz="1200" spc="-25" b="1">
                <a:latin typeface="Arial"/>
                <a:cs typeface="Arial"/>
              </a:rPr>
              <a:t> AB</a:t>
            </a:r>
            <a:endParaRPr sz="1200">
              <a:latin typeface="Arial"/>
              <a:cs typeface="Arial"/>
            </a:endParaRPr>
          </a:p>
          <a:p>
            <a:pPr marL="117475" marR="435609">
              <a:lnSpc>
                <a:spcPts val="1380"/>
              </a:lnSpc>
              <a:spcBef>
                <a:spcPts val="80"/>
              </a:spcBef>
            </a:pPr>
            <a:r>
              <a:rPr dirty="0" sz="1200">
                <a:latin typeface="Arial"/>
                <a:cs typeface="Arial"/>
              </a:rPr>
              <a:t>Ideon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Science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Park,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Sölvegatan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43 </a:t>
            </a:r>
            <a:r>
              <a:rPr dirty="0" sz="1200" spc="-10">
                <a:latin typeface="Arial"/>
                <a:cs typeface="Arial"/>
              </a:rPr>
              <a:t>SE-</a:t>
            </a:r>
            <a:r>
              <a:rPr dirty="0" sz="1200">
                <a:latin typeface="Arial"/>
                <a:cs typeface="Arial"/>
              </a:rPr>
              <a:t>223 70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Lund,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SWEDEN</a:t>
            </a:r>
            <a:endParaRPr sz="1200">
              <a:latin typeface="Arial"/>
              <a:cs typeface="Arial"/>
            </a:endParaRPr>
          </a:p>
          <a:p>
            <a:pPr marL="117475">
              <a:lnSpc>
                <a:spcPts val="1335"/>
              </a:lnSpc>
            </a:pPr>
            <a:r>
              <a:rPr dirty="0" sz="1200">
                <a:latin typeface="Arial"/>
                <a:cs typeface="Arial"/>
              </a:rPr>
              <a:t>e-mail: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info@serstech.com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62317" y="3582669"/>
            <a:ext cx="6097270" cy="922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1.10</a:t>
            </a:r>
            <a:r>
              <a:rPr dirty="0" sz="1600" spc="14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92D050"/>
                </a:solidFill>
                <a:latin typeface="Arial"/>
                <a:cs typeface="Arial"/>
              </a:rPr>
              <a:t>Invisible </a:t>
            </a:r>
            <a:r>
              <a:rPr dirty="0" sz="1600" spc="-90">
                <a:solidFill>
                  <a:srgbClr val="92D050"/>
                </a:solidFill>
                <a:latin typeface="Arial"/>
                <a:cs typeface="Arial"/>
              </a:rPr>
              <a:t>laser</a:t>
            </a:r>
            <a:r>
              <a:rPr dirty="0" sz="1600" spc="-100">
                <a:solidFill>
                  <a:srgbClr val="92D050"/>
                </a:solidFill>
                <a:latin typeface="Arial"/>
                <a:cs typeface="Arial"/>
              </a:rPr>
              <a:t> Safety</a:t>
            </a:r>
            <a:r>
              <a:rPr dirty="0" sz="1600" spc="-8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Considerations</a:t>
            </a:r>
            <a:endParaRPr sz="1600">
              <a:latin typeface="Arial"/>
              <a:cs typeface="Arial"/>
            </a:endParaRPr>
          </a:p>
          <a:p>
            <a:pPr algn="just" marL="12700" marR="5080" indent="457200">
              <a:lnSpc>
                <a:spcPct val="96400"/>
              </a:lnSpc>
              <a:spcBef>
                <a:spcPts val="980"/>
              </a:spcBef>
            </a:pPr>
            <a:r>
              <a:rPr dirty="0" sz="1200">
                <a:latin typeface="Arial"/>
                <a:cs typeface="Arial"/>
              </a:rPr>
              <a:t>This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operation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manual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includes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information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warnings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which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must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observed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user.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contains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information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NOTEs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well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information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importance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safety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personnel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property.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important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symbols</a:t>
            </a:r>
            <a:r>
              <a:rPr dirty="0" sz="1200" spc="-20">
                <a:latin typeface="Arial"/>
                <a:cs typeface="Arial"/>
              </a:rPr>
              <a:t> are: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4570095"/>
          <a:ext cx="6149975" cy="5758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9260"/>
                <a:gridCol w="4367530"/>
              </a:tblGrid>
              <a:tr h="5758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76835">
                        <a:lnSpc>
                          <a:spcPts val="1380"/>
                        </a:lnSpc>
                        <a:spcBef>
                          <a:spcPts val="94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3B</a:t>
                      </a:r>
                      <a:r>
                        <a:rPr dirty="0" sz="12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product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complies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“Classified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 standard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60825-1:2014”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 b="1" i="1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200" spc="-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 i="1">
                          <a:latin typeface="Arial"/>
                          <a:cs typeface="Arial"/>
                        </a:rPr>
                        <a:t>3B</a:t>
                      </a:r>
                      <a:r>
                        <a:rPr dirty="0" sz="1200" spc="-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 i="1">
                          <a:latin typeface="Arial"/>
                          <a:cs typeface="Arial"/>
                        </a:rPr>
                        <a:t>requirements: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64769">
                        <a:lnSpc>
                          <a:spcPct val="95500"/>
                        </a:lnSpc>
                        <a:spcBef>
                          <a:spcPts val="92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3B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device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warning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signal,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audible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visible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 laser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active.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yellow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warning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placed adjacent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display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solves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this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requirement.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standard,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yellow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black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border,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recommended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wording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957070">
                        <a:lnSpc>
                          <a:spcPct val="178200"/>
                        </a:lnSpc>
                        <a:spcBef>
                          <a:spcPts val="40"/>
                        </a:spcBef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WARNING</a:t>
                      </a:r>
                      <a:r>
                        <a:rPr dirty="0" sz="9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9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9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9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RADIATION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AVOID EXPOSURE</a:t>
                      </a:r>
                      <a:r>
                        <a:rPr dirty="0" sz="9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BEAM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3B LASER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PRODUCT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9850" marR="113664">
                        <a:lnSpc>
                          <a:spcPct val="95800"/>
                        </a:lnSpc>
                        <a:spcBef>
                          <a:spcPts val="84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backside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Serstech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100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Indicator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solves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this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requirement.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Also,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frontside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word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WARNING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according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requirements.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Another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requirement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aperture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labelled,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thus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yellow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pictogram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besides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nozzle.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source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dangerous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nozzle;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protective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casing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designed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leak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emission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other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place.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intended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raised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danger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laser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accessing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display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controls.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remote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interlock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connector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required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handheld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instruments.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service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panels,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viewing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optics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scanning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elements;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requirements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these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objects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thus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not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applicable.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mechanical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attenuator/beam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stop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possible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block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beam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nozzle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temporarily.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stop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released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instrument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enclosed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Unit,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makes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double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duty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dust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cap.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3B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most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classes;</a:t>
                      </a:r>
                      <a:r>
                        <a:rPr dirty="0" sz="12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meaning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easy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permanently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harm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eye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0014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7256094"/>
            <a:ext cx="1561465" cy="76941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8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11517" y="346075"/>
            <a:ext cx="6136640" cy="9525"/>
          </a:xfrm>
          <a:custGeom>
            <a:avLst/>
            <a:gdLst/>
            <a:ahLst/>
            <a:cxnLst/>
            <a:rect l="l" t="t" r="r" b="b"/>
            <a:pathLst>
              <a:path w="6136640" h="9525">
                <a:moveTo>
                  <a:pt x="6136640" y="0"/>
                </a:moveTo>
                <a:lnTo>
                  <a:pt x="0" y="0"/>
                </a:lnTo>
                <a:lnTo>
                  <a:pt x="0" y="9525"/>
                </a:lnTo>
                <a:lnTo>
                  <a:pt x="6136640" y="9525"/>
                </a:lnTo>
                <a:lnTo>
                  <a:pt x="613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11517" y="565530"/>
          <a:ext cx="6213475" cy="6922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1729"/>
                <a:gridCol w="2449195"/>
              </a:tblGrid>
              <a:tr h="2321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Language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98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25730">
                        <a:lnSpc>
                          <a:spcPct val="955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warning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pop-up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message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given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changing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language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cause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restart.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11112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accept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restart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after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language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been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changed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30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language.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5433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Highlight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Save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button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 press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OK.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3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restart.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698817" y="7497487"/>
            <a:ext cx="5918835" cy="286131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16</a:t>
            </a:r>
            <a:r>
              <a:rPr dirty="0" sz="1600" spc="17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90">
                <a:solidFill>
                  <a:srgbClr val="92D050"/>
                </a:solidFill>
                <a:latin typeface="Arial"/>
                <a:cs typeface="Arial"/>
              </a:rPr>
              <a:t>Factory</a:t>
            </a:r>
            <a:r>
              <a:rPr dirty="0" sz="1600" spc="-8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92D050"/>
                </a:solidFill>
                <a:latin typeface="Arial"/>
                <a:cs typeface="Arial"/>
              </a:rPr>
              <a:t>Reset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395"/>
              </a:lnSpc>
              <a:spcBef>
                <a:spcPts val="755"/>
              </a:spcBef>
            </a:pPr>
            <a:r>
              <a:rPr dirty="0" sz="1200">
                <a:latin typeface="Arial"/>
                <a:cs typeface="Arial"/>
              </a:rPr>
              <a:t>Through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factory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reset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original</a:t>
            </a:r>
            <a:r>
              <a:rPr dirty="0" sz="1200" spc="-10">
                <a:latin typeface="Arial"/>
                <a:cs typeface="Arial"/>
              </a:rPr>
              <a:t> configuration.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95"/>
              </a:lnSpc>
            </a:pPr>
            <a:r>
              <a:rPr dirty="0" sz="1200" b="1">
                <a:latin typeface="Arial"/>
                <a:cs typeface="Arial"/>
              </a:rPr>
              <a:t>Warning!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configurations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deleted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factory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activated.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05"/>
              </a:lnSpc>
              <a:spcBef>
                <a:spcPts val="810"/>
              </a:spcBef>
            </a:pPr>
            <a:r>
              <a:rPr dirty="0" sz="1200">
                <a:latin typeface="Arial"/>
                <a:cs typeface="Arial"/>
              </a:rPr>
              <a:t>Factory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affects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 following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parameters:</a:t>
            </a:r>
            <a:endParaRPr sz="1200">
              <a:latin typeface="Arial"/>
              <a:cs typeface="Arial"/>
            </a:endParaRPr>
          </a:p>
          <a:p>
            <a:pPr marL="470534" indent="-229235">
              <a:lnSpc>
                <a:spcPts val="1365"/>
              </a:lnSpc>
              <a:buAutoNum type="arabicPeriod"/>
              <a:tabLst>
                <a:tab pos="470534" algn="l"/>
              </a:tabLst>
            </a:pPr>
            <a:r>
              <a:rPr dirty="0" sz="1200" b="1">
                <a:latin typeface="Arial"/>
                <a:cs typeface="Arial"/>
              </a:rPr>
              <a:t>Users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user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privileges</a:t>
            </a:r>
            <a:endParaRPr sz="1200">
              <a:latin typeface="Arial"/>
              <a:cs typeface="Arial"/>
            </a:endParaRPr>
          </a:p>
          <a:p>
            <a:pPr marL="12700" marR="2078989">
              <a:lnSpc>
                <a:spcPts val="1350"/>
              </a:lnSpc>
              <a:spcBef>
                <a:spcPts val="75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default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restored,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original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privileges </a:t>
            </a: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other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information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deleted</a:t>
            </a:r>
            <a:endParaRPr sz="1200">
              <a:latin typeface="Arial"/>
              <a:cs typeface="Arial"/>
            </a:endParaRPr>
          </a:p>
          <a:p>
            <a:pPr marL="470534" indent="-229235">
              <a:lnSpc>
                <a:spcPts val="1290"/>
              </a:lnSpc>
              <a:buAutoNum type="arabicPeriod" startAt="2"/>
              <a:tabLst>
                <a:tab pos="470534" algn="l"/>
              </a:tabLst>
            </a:pPr>
            <a:r>
              <a:rPr dirty="0" sz="1200" spc="-10" b="1">
                <a:latin typeface="Arial"/>
                <a:cs typeface="Arial"/>
              </a:rPr>
              <a:t>Language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65"/>
              </a:lnSpc>
            </a:pPr>
            <a:r>
              <a:rPr dirty="0" sz="1200">
                <a:latin typeface="Arial"/>
                <a:cs typeface="Arial"/>
              </a:rPr>
              <a:t>Language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English</a:t>
            </a:r>
            <a:endParaRPr sz="1200">
              <a:latin typeface="Arial"/>
              <a:cs typeface="Arial"/>
            </a:endParaRPr>
          </a:p>
          <a:p>
            <a:pPr marL="470534" indent="-229235">
              <a:lnSpc>
                <a:spcPts val="1350"/>
              </a:lnSpc>
              <a:buAutoNum type="arabicPeriod" startAt="3"/>
              <a:tabLst>
                <a:tab pos="470534" algn="l"/>
              </a:tabLst>
            </a:pPr>
            <a:r>
              <a:rPr dirty="0" sz="1200" b="1">
                <a:latin typeface="Arial"/>
                <a:cs typeface="Arial"/>
              </a:rPr>
              <a:t>Local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library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50"/>
              </a:lnSpc>
            </a:pP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information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local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library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deleted</a:t>
            </a:r>
            <a:endParaRPr sz="1200">
              <a:latin typeface="Arial"/>
              <a:cs typeface="Arial"/>
            </a:endParaRPr>
          </a:p>
          <a:p>
            <a:pPr marL="470534" indent="-229235">
              <a:lnSpc>
                <a:spcPts val="1375"/>
              </a:lnSpc>
              <a:buAutoNum type="arabicPeriod" startAt="4"/>
              <a:tabLst>
                <a:tab pos="470534" algn="l"/>
              </a:tabLst>
            </a:pPr>
            <a:r>
              <a:rPr dirty="0" sz="1200" b="1">
                <a:latin typeface="Arial"/>
                <a:cs typeface="Arial"/>
              </a:rPr>
              <a:t>ChemDash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libraries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75"/>
              </a:lnSpc>
            </a:pP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downloaded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libraries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deleted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Indicator,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but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still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available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470534" indent="-229235">
              <a:lnSpc>
                <a:spcPts val="1395"/>
              </a:lnSpc>
              <a:buAutoNum type="arabicPeriod" startAt="5"/>
              <a:tabLst>
                <a:tab pos="470534" algn="l"/>
              </a:tabLst>
            </a:pPr>
            <a:r>
              <a:rPr dirty="0" sz="1200" b="1">
                <a:latin typeface="Arial"/>
                <a:cs typeface="Arial"/>
              </a:rPr>
              <a:t>Factory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library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8255" y="571500"/>
            <a:ext cx="3047492" cy="21386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8255" y="2892425"/>
            <a:ext cx="3047746" cy="211645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8255" y="5191125"/>
            <a:ext cx="3047492" cy="2119629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11517" y="346075"/>
            <a:ext cx="6136640" cy="9525"/>
          </a:xfrm>
          <a:custGeom>
            <a:avLst/>
            <a:gdLst/>
            <a:ahLst/>
            <a:cxnLst/>
            <a:rect l="l" t="t" r="r" b="b"/>
            <a:pathLst>
              <a:path w="6136640" h="9525">
                <a:moveTo>
                  <a:pt x="6136640" y="0"/>
                </a:moveTo>
                <a:lnTo>
                  <a:pt x="0" y="0"/>
                </a:lnTo>
                <a:lnTo>
                  <a:pt x="0" y="9525"/>
                </a:lnTo>
                <a:lnTo>
                  <a:pt x="6136640" y="9525"/>
                </a:lnTo>
                <a:lnTo>
                  <a:pt x="613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98817" y="165100"/>
            <a:ext cx="6158865" cy="2291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232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70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ts val="1395"/>
              </a:lnSpc>
            </a:pPr>
            <a:r>
              <a:rPr dirty="0" sz="1200">
                <a:latin typeface="Arial"/>
                <a:cs typeface="Arial"/>
              </a:rPr>
              <a:t>Factory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library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affected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factory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reset.</a:t>
            </a:r>
            <a:endParaRPr sz="1200">
              <a:latin typeface="Arial"/>
              <a:cs typeface="Arial"/>
            </a:endParaRPr>
          </a:p>
          <a:p>
            <a:pPr marL="470534" indent="-229235">
              <a:lnSpc>
                <a:spcPts val="1350"/>
              </a:lnSpc>
              <a:buAutoNum type="arabicPeriod" startAt="6"/>
              <a:tabLst>
                <a:tab pos="470534" algn="l"/>
              </a:tabLst>
            </a:pPr>
            <a:r>
              <a:rPr dirty="0" sz="1200" b="1">
                <a:latin typeface="Arial"/>
                <a:cs typeface="Arial"/>
              </a:rPr>
              <a:t>Log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file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65"/>
              </a:lnSpc>
            </a:pPr>
            <a:r>
              <a:rPr dirty="0" sz="1200">
                <a:latin typeface="Arial"/>
                <a:cs typeface="Arial"/>
              </a:rPr>
              <a:t>Log is </a:t>
            </a:r>
            <a:r>
              <a:rPr dirty="0" sz="1200" spc="-10">
                <a:latin typeface="Arial"/>
                <a:cs typeface="Arial"/>
              </a:rPr>
              <a:t>reset.</a:t>
            </a:r>
            <a:endParaRPr sz="1200">
              <a:latin typeface="Arial"/>
              <a:cs typeface="Arial"/>
            </a:endParaRPr>
          </a:p>
          <a:p>
            <a:pPr marL="470534" indent="-229235">
              <a:lnSpc>
                <a:spcPts val="1375"/>
              </a:lnSpc>
              <a:buAutoNum type="arabicPeriod" startAt="7"/>
              <a:tabLst>
                <a:tab pos="470534" algn="l"/>
              </a:tabLst>
            </a:pPr>
            <a:r>
              <a:rPr dirty="0" sz="1200" spc="-10" b="1">
                <a:latin typeface="Arial"/>
                <a:cs typeface="Arial"/>
              </a:rPr>
              <a:t>Measurements</a:t>
            </a:r>
            <a:endParaRPr sz="1200">
              <a:latin typeface="Arial"/>
              <a:cs typeface="Arial"/>
            </a:endParaRPr>
          </a:p>
          <a:p>
            <a:pPr marL="12700" marR="374650">
              <a:lnSpc>
                <a:spcPts val="1430"/>
              </a:lnSpc>
              <a:spcBef>
                <a:spcPts val="25"/>
              </a:spcBef>
            </a:pP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measurement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deleted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Indicator.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measurements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previously </a:t>
            </a:r>
            <a:r>
              <a:rPr dirty="0" sz="1200">
                <a:latin typeface="Arial"/>
                <a:cs typeface="Arial"/>
              </a:rPr>
              <a:t>stored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ChemDash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retained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there.</a:t>
            </a:r>
            <a:endParaRPr sz="1200">
              <a:latin typeface="Arial"/>
              <a:cs typeface="Arial"/>
            </a:endParaRPr>
          </a:p>
          <a:p>
            <a:pPr marL="470534" indent="-229235">
              <a:lnSpc>
                <a:spcPts val="1080"/>
              </a:lnSpc>
              <a:buAutoNum type="arabicPeriod" startAt="8"/>
              <a:tabLst>
                <a:tab pos="470534" algn="l"/>
              </a:tabLst>
            </a:pPr>
            <a:r>
              <a:rPr dirty="0" sz="1200" spc="-10" b="1">
                <a:latin typeface="Arial"/>
                <a:cs typeface="Arial"/>
              </a:rPr>
              <a:t>Calibration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25"/>
              </a:lnSpc>
            </a:pPr>
            <a:r>
              <a:rPr dirty="0" sz="1200">
                <a:latin typeface="Arial"/>
                <a:cs typeface="Arial"/>
              </a:rPr>
              <a:t>All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results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calibration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tests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performed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deleted</a:t>
            </a:r>
            <a:endParaRPr sz="1200">
              <a:latin typeface="Arial"/>
              <a:cs typeface="Arial"/>
            </a:endParaRPr>
          </a:p>
          <a:p>
            <a:pPr marL="470534" indent="-229235">
              <a:lnSpc>
                <a:spcPts val="1350"/>
              </a:lnSpc>
              <a:buAutoNum type="arabicPeriod" startAt="9"/>
              <a:tabLst>
                <a:tab pos="470534" algn="l"/>
              </a:tabLst>
            </a:pPr>
            <a:r>
              <a:rPr dirty="0" sz="1200" spc="-10" b="1">
                <a:latin typeface="Arial"/>
                <a:cs typeface="Arial"/>
              </a:rPr>
              <a:t>Settings</a:t>
            </a:r>
            <a:endParaRPr sz="1200">
              <a:latin typeface="Arial"/>
              <a:cs typeface="Arial"/>
            </a:endParaRPr>
          </a:p>
          <a:p>
            <a:pPr marL="12700" marR="3686175">
              <a:lnSpc>
                <a:spcPts val="1380"/>
              </a:lnSpc>
              <a:spcBef>
                <a:spcPts val="50"/>
              </a:spcBef>
            </a:pPr>
            <a:r>
              <a:rPr dirty="0" sz="1200">
                <a:latin typeface="Arial"/>
                <a:cs typeface="Arial"/>
              </a:rPr>
              <a:t>Scan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settings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reset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default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values </a:t>
            </a:r>
            <a:r>
              <a:rPr dirty="0" sz="1200">
                <a:latin typeface="Arial"/>
                <a:cs typeface="Arial"/>
              </a:rPr>
              <a:t>Display</a:t>
            </a:r>
            <a:r>
              <a:rPr dirty="0" sz="1200" spc="-10">
                <a:latin typeface="Arial"/>
                <a:cs typeface="Arial"/>
              </a:rPr>
              <a:t> properties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11517" y="2585085"/>
          <a:ext cx="6213475" cy="6589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1729"/>
                <a:gridCol w="2449195"/>
              </a:tblGrid>
              <a:tr h="2315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30200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Main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153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Administration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120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Factory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Reset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8255" y="2590800"/>
            <a:ext cx="3047999" cy="21327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8255" y="4905375"/>
            <a:ext cx="2843022" cy="19695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8255" y="7058025"/>
            <a:ext cx="3047872" cy="2104771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8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11517" y="346075"/>
            <a:ext cx="6136640" cy="9525"/>
          </a:xfrm>
          <a:custGeom>
            <a:avLst/>
            <a:gdLst/>
            <a:ahLst/>
            <a:cxnLst/>
            <a:rect l="l" t="t" r="r" b="b"/>
            <a:pathLst>
              <a:path w="6136640" h="9525">
                <a:moveTo>
                  <a:pt x="6136640" y="0"/>
                </a:moveTo>
                <a:lnTo>
                  <a:pt x="0" y="0"/>
                </a:lnTo>
                <a:lnTo>
                  <a:pt x="0" y="9525"/>
                </a:lnTo>
                <a:lnTo>
                  <a:pt x="6136640" y="9525"/>
                </a:lnTo>
                <a:lnTo>
                  <a:pt x="613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11517" y="565530"/>
          <a:ext cx="6213475" cy="4229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1729"/>
                <a:gridCol w="2449195"/>
              </a:tblGrid>
              <a:tr h="210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17804">
                        <a:lnSpc>
                          <a:spcPct val="961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message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given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data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configurations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deleted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factory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reset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is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activated.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proceed.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121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61315">
                        <a:lnSpc>
                          <a:spcPct val="96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warning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pop-up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message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given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Factory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reset.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accept.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698817" y="5175927"/>
            <a:ext cx="5264785" cy="67627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17</a:t>
            </a:r>
            <a:r>
              <a:rPr dirty="0" sz="1600" spc="15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92D050"/>
                </a:solidFill>
                <a:latin typeface="Arial"/>
                <a:cs typeface="Arial"/>
              </a:rPr>
              <a:t>Unpair</a:t>
            </a:r>
            <a:r>
              <a:rPr dirty="0" sz="1600" spc="-7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Instrument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755"/>
              </a:spcBef>
            </a:pP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Unpair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pairing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ChemDash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removed</a:t>
            </a:r>
            <a:r>
              <a:rPr dirty="0" sz="1200" spc="-10" b="1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11517" y="6094729"/>
          <a:ext cx="6213475" cy="2277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1729"/>
                <a:gridCol w="2449195"/>
              </a:tblGrid>
              <a:tr h="2277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30835">
                        <a:lnSpc>
                          <a:spcPts val="1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Settings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Main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menu.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8255" y="571500"/>
            <a:ext cx="3047746" cy="42227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8255" y="6099428"/>
            <a:ext cx="3047999" cy="2095500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8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11517" y="346075"/>
            <a:ext cx="6136640" cy="9525"/>
          </a:xfrm>
          <a:custGeom>
            <a:avLst/>
            <a:gdLst/>
            <a:ahLst/>
            <a:cxnLst/>
            <a:rect l="l" t="t" r="r" b="b"/>
            <a:pathLst>
              <a:path w="6136640" h="9525">
                <a:moveTo>
                  <a:pt x="6136640" y="0"/>
                </a:moveTo>
                <a:lnTo>
                  <a:pt x="0" y="0"/>
                </a:lnTo>
                <a:lnTo>
                  <a:pt x="0" y="9525"/>
                </a:lnTo>
                <a:lnTo>
                  <a:pt x="6136640" y="9525"/>
                </a:lnTo>
                <a:lnTo>
                  <a:pt x="613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11517" y="565530"/>
          <a:ext cx="6213475" cy="8993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1729"/>
                <a:gridCol w="2449195"/>
              </a:tblGrid>
              <a:tr h="2277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Administration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276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Select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Unpair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Instrument.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102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470534">
                        <a:lnSpc>
                          <a:spcPct val="961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message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given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pairing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ChemDash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removed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unpairing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activated.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proceed.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337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361315">
                        <a:lnSpc>
                          <a:spcPct val="965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warning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pop-up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message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given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confirm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unpairing.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OK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accept.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8255" y="571500"/>
            <a:ext cx="3047619" cy="20897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8255" y="2848610"/>
            <a:ext cx="3047999" cy="20955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8255" y="5125720"/>
            <a:ext cx="3047999" cy="4251325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11517" y="346075"/>
            <a:ext cx="6136640" cy="9525"/>
          </a:xfrm>
          <a:custGeom>
            <a:avLst/>
            <a:gdLst/>
            <a:ahLst/>
            <a:cxnLst/>
            <a:rect l="l" t="t" r="r" b="b"/>
            <a:pathLst>
              <a:path w="6136640" h="9525">
                <a:moveTo>
                  <a:pt x="6136640" y="0"/>
                </a:moveTo>
                <a:lnTo>
                  <a:pt x="0" y="0"/>
                </a:lnTo>
                <a:lnTo>
                  <a:pt x="0" y="9525"/>
                </a:lnTo>
                <a:lnTo>
                  <a:pt x="6136640" y="9525"/>
                </a:lnTo>
                <a:lnTo>
                  <a:pt x="613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98817" y="165100"/>
            <a:ext cx="6163945" cy="1361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  <a:tabLst>
                <a:tab pos="55232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70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80">
                <a:solidFill>
                  <a:srgbClr val="92D050"/>
                </a:solidFill>
                <a:latin typeface="Arial"/>
                <a:cs typeface="Arial"/>
              </a:rPr>
              <a:t>18</a:t>
            </a:r>
            <a:r>
              <a:rPr dirty="0" sz="1600" spc="-5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10">
                <a:solidFill>
                  <a:srgbClr val="92D050"/>
                </a:solidFill>
                <a:latin typeface="Arial"/>
                <a:cs typeface="Arial"/>
              </a:rPr>
              <a:t>Serstech</a:t>
            </a:r>
            <a:r>
              <a:rPr dirty="0" sz="1600" spc="-5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90">
                <a:solidFill>
                  <a:srgbClr val="92D050"/>
                </a:solidFill>
                <a:latin typeface="Arial"/>
                <a:cs typeface="Arial"/>
              </a:rPr>
              <a:t>100</a:t>
            </a:r>
            <a:r>
              <a:rPr dirty="0" sz="1600" spc="-55">
                <a:solidFill>
                  <a:srgbClr val="92D050"/>
                </a:solidFill>
                <a:latin typeface="Arial"/>
                <a:cs typeface="Arial"/>
              </a:rPr>
              <a:t> Indicator</a:t>
            </a:r>
            <a:r>
              <a:rPr dirty="0" sz="1600" spc="-4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92D050"/>
                </a:solidFill>
                <a:latin typeface="Arial"/>
                <a:cs typeface="Arial"/>
              </a:rPr>
              <a:t>maintenance</a:t>
            </a:r>
            <a:r>
              <a:rPr dirty="0" sz="1600" spc="-3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instructions</a:t>
            </a: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96100"/>
              </a:lnSpc>
              <a:spcBef>
                <a:spcPts val="90"/>
              </a:spcBef>
            </a:pPr>
            <a:r>
              <a:rPr dirty="0" sz="1200" spc="-10">
                <a:latin typeface="Arial"/>
                <a:cs typeface="Arial"/>
              </a:rPr>
              <a:t>The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100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Indicator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mentioned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previously,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classified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according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to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IP67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meaning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degree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resistance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water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dust.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However,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spectrometer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delicate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important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handle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care.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order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keep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clean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fat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and </a:t>
            </a:r>
            <a:r>
              <a:rPr dirty="0" sz="1200">
                <a:latin typeface="Arial"/>
                <a:cs typeface="Arial"/>
              </a:rPr>
              <a:t>excess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dirt,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please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follow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instructions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described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below.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11517" y="1689735"/>
          <a:ext cx="5810250" cy="5350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5120"/>
                <a:gridCol w="2861945"/>
              </a:tblGrid>
              <a:tr h="159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67640" marR="161925">
                        <a:lnSpc>
                          <a:spcPct val="956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Presentation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its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accessories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cleaning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187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19075" marR="213995" indent="-635">
                        <a:lnSpc>
                          <a:spcPct val="964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Lint-free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cloth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accessories.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clean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surfaces.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1873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06425" marR="169545" indent="-435609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Special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tissue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lenses.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should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lenses.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5832" y="1699767"/>
            <a:ext cx="2544826" cy="15843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1994" y="3297428"/>
            <a:ext cx="2492375" cy="186829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7963" y="5177154"/>
            <a:ext cx="2471420" cy="1853564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8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11517" y="346075"/>
            <a:ext cx="6136640" cy="9525"/>
          </a:xfrm>
          <a:custGeom>
            <a:avLst/>
            <a:gdLst/>
            <a:ahLst/>
            <a:cxnLst/>
            <a:rect l="l" t="t" r="r" b="b"/>
            <a:pathLst>
              <a:path w="6136640" h="9525">
                <a:moveTo>
                  <a:pt x="6136640" y="0"/>
                </a:moveTo>
                <a:lnTo>
                  <a:pt x="0" y="0"/>
                </a:lnTo>
                <a:lnTo>
                  <a:pt x="0" y="9525"/>
                </a:lnTo>
                <a:lnTo>
                  <a:pt x="6136640" y="9525"/>
                </a:lnTo>
                <a:lnTo>
                  <a:pt x="613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98817" y="543306"/>
            <a:ext cx="53905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19</a:t>
            </a:r>
            <a:r>
              <a:rPr dirty="0" sz="1600" spc="204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95">
                <a:solidFill>
                  <a:srgbClr val="92D050"/>
                </a:solidFill>
                <a:latin typeface="Arial"/>
                <a:cs typeface="Arial"/>
              </a:rPr>
              <a:t>Standard</a:t>
            </a:r>
            <a:r>
              <a:rPr dirty="0" sz="1600" spc="-8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92D050"/>
                </a:solidFill>
                <a:latin typeface="Arial"/>
                <a:cs typeface="Arial"/>
              </a:rPr>
              <a:t>method</a:t>
            </a:r>
            <a:r>
              <a:rPr dirty="0" sz="1600" spc="-8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of</a:t>
            </a:r>
            <a:r>
              <a:rPr dirty="0" sz="1600" spc="-7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85">
                <a:solidFill>
                  <a:srgbClr val="92D050"/>
                </a:solidFill>
                <a:latin typeface="Arial"/>
                <a:cs typeface="Arial"/>
              </a:rPr>
              <a:t>cleaning</a:t>
            </a:r>
            <a:r>
              <a:rPr dirty="0" sz="1600" spc="-7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92D050"/>
                </a:solidFill>
                <a:latin typeface="Arial"/>
                <a:cs typeface="Arial"/>
              </a:rPr>
              <a:t>(removing</a:t>
            </a:r>
            <a:r>
              <a:rPr dirty="0" sz="1600" spc="-7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92D050"/>
                </a:solidFill>
                <a:latin typeface="Arial"/>
                <a:cs typeface="Arial"/>
              </a:rPr>
              <a:t>fat</a:t>
            </a:r>
            <a:r>
              <a:rPr dirty="0" sz="1600" spc="-9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92D050"/>
                </a:solidFill>
                <a:latin typeface="Arial"/>
                <a:cs typeface="Arial"/>
              </a:rPr>
              <a:t>from</a:t>
            </a:r>
            <a:r>
              <a:rPr dirty="0" sz="1600" spc="-8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92D050"/>
                </a:solidFill>
                <a:latin typeface="Arial"/>
                <a:cs typeface="Arial"/>
              </a:rPr>
              <a:t>the</a:t>
            </a:r>
            <a:r>
              <a:rPr dirty="0" sz="1600" spc="-8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70">
                <a:solidFill>
                  <a:srgbClr val="92D050"/>
                </a:solidFill>
                <a:latin typeface="Arial"/>
                <a:cs typeface="Arial"/>
              </a:rPr>
              <a:t>surfaces)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11517" y="952880"/>
          <a:ext cx="5810250" cy="881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1395"/>
                <a:gridCol w="3456304"/>
              </a:tblGrid>
              <a:tr h="1804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13664" marR="10604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way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clean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moist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Isopropanol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lint-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free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cloth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5598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42875" marR="13779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cleaning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instrument,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turn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device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remove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accessories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it.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42875" marR="137160">
                        <a:lnSpc>
                          <a:spcPts val="1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Wipe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gentle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screen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indicator.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62865" indent="76200">
                        <a:lnSpc>
                          <a:spcPct val="961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remove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back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while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cleaning.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NOTE!!!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ts val="134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careful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scratch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279400" marR="271780">
                        <a:lnSpc>
                          <a:spcPts val="1380"/>
                        </a:lnSpc>
                        <a:spcBef>
                          <a:spcPts val="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damage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display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while wiping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solvents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stronger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than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27000" marR="118110" indent="-3175">
                        <a:lnSpc>
                          <a:spcPts val="1370"/>
                        </a:lnSpc>
                        <a:spcBef>
                          <a:spcPts val="8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Isopropanol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damage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resolve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labels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back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instrument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3355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91440" marR="87630" indent="3810">
                        <a:lnSpc>
                          <a:spcPct val="956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Clean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rubber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side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parts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and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corners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device thoroughly.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6065" y="959866"/>
            <a:ext cx="2271268" cy="178879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8639" y="2763266"/>
            <a:ext cx="2240661" cy="435394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9614" y="8359723"/>
            <a:ext cx="1880235" cy="1409192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8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11517" y="346075"/>
            <a:ext cx="6136640" cy="9525"/>
          </a:xfrm>
          <a:custGeom>
            <a:avLst/>
            <a:gdLst/>
            <a:ahLst/>
            <a:cxnLst/>
            <a:rect l="l" t="t" r="r" b="b"/>
            <a:pathLst>
              <a:path w="6136640" h="9525">
                <a:moveTo>
                  <a:pt x="6136640" y="0"/>
                </a:moveTo>
                <a:lnTo>
                  <a:pt x="0" y="0"/>
                </a:lnTo>
                <a:lnTo>
                  <a:pt x="0" y="9525"/>
                </a:lnTo>
                <a:lnTo>
                  <a:pt x="6136640" y="9525"/>
                </a:lnTo>
                <a:lnTo>
                  <a:pt x="613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11517" y="705230"/>
          <a:ext cx="5810250" cy="8012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1395"/>
                <a:gridCol w="3456304"/>
              </a:tblGrid>
              <a:tr h="2893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07950" marR="102870" indent="3175">
                        <a:lnSpc>
                          <a:spcPct val="961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opening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beam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does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come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 contact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 the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lint-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free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cloth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isopropanol.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5119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71450" marR="165100" indent="-1270">
                        <a:lnSpc>
                          <a:spcPct val="964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Please,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wipe all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accessories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thoroughly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lint-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free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cloth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isopropanol.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7714" y="887094"/>
            <a:ext cx="1804669" cy="252780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7239" y="3603625"/>
            <a:ext cx="1789430" cy="493776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8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11517" y="346075"/>
            <a:ext cx="6136640" cy="9525"/>
          </a:xfrm>
          <a:custGeom>
            <a:avLst/>
            <a:gdLst/>
            <a:ahLst/>
            <a:cxnLst/>
            <a:rect l="l" t="t" r="r" b="b"/>
            <a:pathLst>
              <a:path w="6136640" h="9525">
                <a:moveTo>
                  <a:pt x="6136640" y="0"/>
                </a:moveTo>
                <a:lnTo>
                  <a:pt x="0" y="0"/>
                </a:lnTo>
                <a:lnTo>
                  <a:pt x="0" y="9525"/>
                </a:lnTo>
                <a:lnTo>
                  <a:pt x="6136640" y="9525"/>
                </a:lnTo>
                <a:lnTo>
                  <a:pt x="613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11517" y="565530"/>
          <a:ext cx="5810250" cy="9006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1395"/>
                <a:gridCol w="3456304"/>
              </a:tblGrid>
              <a:tr h="3740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71450" marR="165100" indent="1270">
                        <a:lnSpc>
                          <a:spcPct val="96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Please,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clean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metallic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part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lenses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adaptors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lenses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lint-free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cloth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isopropanol.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3239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07950" marR="102235" indent="5080">
                        <a:lnSpc>
                          <a:spcPct val="956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After,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dry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lint-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free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cloth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help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accessories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dry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faster.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2026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13664" marR="106680" indent="3175">
                        <a:lnSpc>
                          <a:spcPct val="961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clean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lenses,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please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wipe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them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gently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using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wet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special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lens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tissue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Isopropanol.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  <p:grpSp>
        <p:nvGrpSpPr>
          <p:cNvPr id="6" name="object 6" descr=""/>
          <p:cNvGrpSpPr/>
          <p:nvPr/>
        </p:nvGrpSpPr>
        <p:grpSpPr>
          <a:xfrm>
            <a:off x="3787266" y="578231"/>
            <a:ext cx="1845945" cy="3723004"/>
            <a:chOff x="3787266" y="578231"/>
            <a:chExt cx="1845945" cy="372300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9778" y="578231"/>
              <a:ext cx="1813432" cy="17576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7266" y="2345816"/>
              <a:ext cx="1819529" cy="1955038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7111" y="4319016"/>
            <a:ext cx="1794382" cy="322478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3367" y="7556195"/>
            <a:ext cx="1751964" cy="2007235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8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11517" y="346075"/>
            <a:ext cx="6136640" cy="9525"/>
          </a:xfrm>
          <a:custGeom>
            <a:avLst/>
            <a:gdLst/>
            <a:ahLst/>
            <a:cxnLst/>
            <a:rect l="l" t="t" r="r" b="b"/>
            <a:pathLst>
              <a:path w="6136640" h="9525">
                <a:moveTo>
                  <a:pt x="6136640" y="0"/>
                </a:moveTo>
                <a:lnTo>
                  <a:pt x="0" y="0"/>
                </a:lnTo>
                <a:lnTo>
                  <a:pt x="0" y="9525"/>
                </a:lnTo>
                <a:lnTo>
                  <a:pt x="6136640" y="9525"/>
                </a:lnTo>
                <a:lnTo>
                  <a:pt x="613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98817" y="4011295"/>
            <a:ext cx="6165215" cy="2720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80">
                <a:solidFill>
                  <a:srgbClr val="92D050"/>
                </a:solidFill>
                <a:latin typeface="Arial"/>
                <a:cs typeface="Arial"/>
              </a:rPr>
              <a:t>20</a:t>
            </a:r>
            <a:r>
              <a:rPr dirty="0" sz="1600" spc="-8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5">
                <a:solidFill>
                  <a:srgbClr val="92D050"/>
                </a:solidFill>
                <a:latin typeface="Arial"/>
                <a:cs typeface="Arial"/>
              </a:rPr>
              <a:t>Cleaning</a:t>
            </a:r>
            <a:r>
              <a:rPr dirty="0" sz="1600" spc="-7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of</a:t>
            </a:r>
            <a:r>
              <a:rPr dirty="0" sz="1600" spc="-7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40">
                <a:solidFill>
                  <a:srgbClr val="92D050"/>
                </a:solidFill>
                <a:latin typeface="Arial"/>
                <a:cs typeface="Arial"/>
              </a:rPr>
              <a:t>excess</a:t>
            </a:r>
            <a:r>
              <a:rPr dirty="0" sz="1600" spc="-9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92D050"/>
                </a:solidFill>
                <a:latin typeface="Arial"/>
                <a:cs typeface="Arial"/>
              </a:rPr>
              <a:t>dirt</a:t>
            </a:r>
            <a:endParaRPr sz="1600">
              <a:latin typeface="Arial"/>
              <a:cs typeface="Arial"/>
            </a:endParaRPr>
          </a:p>
          <a:p>
            <a:pPr algn="just" marL="12700" marR="8255" indent="295275">
              <a:lnSpc>
                <a:spcPts val="1380"/>
              </a:lnSpc>
              <a:spcBef>
                <a:spcPts val="1400"/>
              </a:spcBef>
            </a:pP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subjected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contamination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excess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dirt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surfaces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(for </a:t>
            </a:r>
            <a:r>
              <a:rPr dirty="0" sz="1200">
                <a:latin typeface="Arial"/>
                <a:cs typeface="Arial"/>
              </a:rPr>
              <a:t>example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soil/rock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remnants),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follow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different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method.</a:t>
            </a:r>
            <a:endParaRPr sz="1200">
              <a:latin typeface="Arial"/>
              <a:cs typeface="Arial"/>
            </a:endParaRPr>
          </a:p>
          <a:p>
            <a:pPr algn="just" marL="470534" indent="-229235">
              <a:lnSpc>
                <a:spcPts val="1305"/>
              </a:lnSpc>
              <a:buAutoNum type="arabicPeriod"/>
              <a:tabLst>
                <a:tab pos="470534" algn="l"/>
              </a:tabLst>
            </a:pPr>
            <a:r>
              <a:rPr dirty="0" sz="1200">
                <a:latin typeface="Arial"/>
                <a:cs typeface="Arial"/>
              </a:rPr>
              <a:t>First,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dry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lint-free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cloth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remove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excess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dirt.</a:t>
            </a:r>
            <a:endParaRPr sz="1200">
              <a:latin typeface="Arial"/>
              <a:cs typeface="Arial"/>
            </a:endParaRPr>
          </a:p>
          <a:p>
            <a:pPr algn="just" marL="469900" marR="8255" indent="-229235">
              <a:lnSpc>
                <a:spcPct val="96400"/>
              </a:lnSpc>
              <a:spcBef>
                <a:spcPts val="20"/>
              </a:spcBef>
              <a:buAutoNum type="arabicPeriod"/>
              <a:tabLst>
                <a:tab pos="469900" algn="l"/>
              </a:tabLst>
            </a:pPr>
            <a:r>
              <a:rPr dirty="0" sz="1200">
                <a:latin typeface="Arial"/>
                <a:cs typeface="Arial"/>
              </a:rPr>
              <a:t>Second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step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lint-free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cloth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using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non-abrasive,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solvent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free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neutral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soap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clean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very gently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only the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instruments’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surfaces (please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clean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lenses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kind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soap).</a:t>
            </a:r>
            <a:endParaRPr sz="1200">
              <a:latin typeface="Arial"/>
              <a:cs typeface="Arial"/>
            </a:endParaRPr>
          </a:p>
          <a:p>
            <a:pPr algn="just" marL="469900" marR="7620" indent="-229235">
              <a:lnSpc>
                <a:spcPts val="1380"/>
              </a:lnSpc>
              <a:spcBef>
                <a:spcPts val="30"/>
              </a:spcBef>
              <a:buAutoNum type="arabicPeriod"/>
              <a:tabLst>
                <a:tab pos="469900" algn="l"/>
              </a:tabLst>
            </a:pPr>
            <a:r>
              <a:rPr dirty="0" sz="1200">
                <a:latin typeface="Arial"/>
                <a:cs typeface="Arial"/>
              </a:rPr>
              <a:t>Third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step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remove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excess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solvent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free-neutral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soap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wiping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 </a:t>
            </a:r>
            <a:r>
              <a:rPr dirty="0" sz="1200">
                <a:latin typeface="Arial"/>
                <a:cs typeface="Arial"/>
              </a:rPr>
              <a:t>dry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lint-free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cloth.</a:t>
            </a:r>
            <a:endParaRPr sz="1200">
              <a:latin typeface="Arial"/>
              <a:cs typeface="Arial"/>
            </a:endParaRPr>
          </a:p>
          <a:p>
            <a:pPr algn="just" marL="470534" indent="-229235">
              <a:lnSpc>
                <a:spcPts val="1305"/>
              </a:lnSpc>
              <a:buAutoNum type="arabicPeriod"/>
              <a:tabLst>
                <a:tab pos="470534" algn="l"/>
              </a:tabLst>
            </a:pPr>
            <a:r>
              <a:rPr dirty="0" sz="1200">
                <a:latin typeface="Arial"/>
                <a:cs typeface="Arial"/>
              </a:rPr>
              <a:t>Fourth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step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wet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lint-</a:t>
            </a:r>
            <a:r>
              <a:rPr dirty="0" sz="1200">
                <a:latin typeface="Arial"/>
                <a:cs typeface="Arial"/>
              </a:rPr>
              <a:t>free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cloth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Isopropanol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wipe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surfaces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  <a:p>
            <a:pPr algn="just" marL="469900">
              <a:lnSpc>
                <a:spcPts val="1390"/>
              </a:lnSpc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instrument’s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accessories.</a:t>
            </a:r>
            <a:endParaRPr sz="1200">
              <a:latin typeface="Arial"/>
              <a:cs typeface="Arial"/>
            </a:endParaRPr>
          </a:p>
          <a:p>
            <a:pPr algn="just" marL="470534" indent="-229235">
              <a:lnSpc>
                <a:spcPts val="1390"/>
              </a:lnSpc>
              <a:buAutoNum type="arabicPeriod" startAt="5"/>
              <a:tabLst>
                <a:tab pos="470534" algn="l"/>
              </a:tabLst>
            </a:pPr>
            <a:r>
              <a:rPr dirty="0" sz="1200">
                <a:latin typeface="Arial"/>
                <a:cs typeface="Arial"/>
              </a:rPr>
              <a:t>Last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step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dry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lint-free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cloth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dry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instrument’s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surfaces.</a:t>
            </a:r>
            <a:endParaRPr sz="1200">
              <a:latin typeface="Arial"/>
              <a:cs typeface="Arial"/>
            </a:endParaRPr>
          </a:p>
          <a:p>
            <a:pPr algn="just" marL="469900" marR="12065" indent="-229235">
              <a:lnSpc>
                <a:spcPts val="1380"/>
              </a:lnSpc>
              <a:spcBef>
                <a:spcPts val="65"/>
              </a:spcBef>
              <a:buAutoNum type="arabicPeriod" startAt="5"/>
              <a:tabLst>
                <a:tab pos="469900" algn="l"/>
              </a:tabLst>
            </a:pPr>
            <a:r>
              <a:rPr dirty="0" sz="1200">
                <a:latin typeface="Arial"/>
                <a:cs typeface="Arial"/>
              </a:rPr>
              <a:t>Again,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need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clean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excess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dirt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lenses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please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wet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special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lens </a:t>
            </a:r>
            <a:r>
              <a:rPr dirty="0" sz="1200">
                <a:latin typeface="Arial"/>
                <a:cs typeface="Arial"/>
              </a:rPr>
              <a:t>wipe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isopropanol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follow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steps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mentioned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before.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11517" y="565530"/>
          <a:ext cx="5810250" cy="3308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1395"/>
                <a:gridCol w="3456304"/>
              </a:tblGrid>
              <a:tr h="162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</a:tr>
              <a:tr h="1683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Let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solvent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evaporate.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ash"/>
                    </a:lnL>
                    <a:lnR w="6350">
                      <a:solidFill>
                        <a:srgbClr val="000000"/>
                      </a:solidFill>
                      <a:prstDash val="sysDash"/>
                    </a:lnR>
                    <a:lnT w="6350">
                      <a:solidFill>
                        <a:srgbClr val="000000"/>
                      </a:solidFill>
                      <a:prstDash val="sysDash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8155" y="572262"/>
            <a:ext cx="1842135" cy="16113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1919" y="2198243"/>
            <a:ext cx="3107817" cy="1675129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8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11517" y="346075"/>
            <a:ext cx="6136640" cy="9525"/>
          </a:xfrm>
          <a:custGeom>
            <a:avLst/>
            <a:gdLst/>
            <a:ahLst/>
            <a:cxnLst/>
            <a:rect l="l" t="t" r="r" b="b"/>
            <a:pathLst>
              <a:path w="6136640" h="9525">
                <a:moveTo>
                  <a:pt x="6136640" y="0"/>
                </a:moveTo>
                <a:lnTo>
                  <a:pt x="0" y="0"/>
                </a:lnTo>
                <a:lnTo>
                  <a:pt x="0" y="9525"/>
                </a:lnTo>
                <a:lnTo>
                  <a:pt x="6136640" y="9525"/>
                </a:lnTo>
                <a:lnTo>
                  <a:pt x="613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98817" y="543306"/>
            <a:ext cx="6166485" cy="19996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80">
                <a:solidFill>
                  <a:srgbClr val="92D050"/>
                </a:solidFill>
                <a:latin typeface="Arial"/>
                <a:cs typeface="Arial"/>
              </a:rPr>
              <a:t>21</a:t>
            </a:r>
            <a:r>
              <a:rPr dirty="0" sz="1600" spc="-7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92D050"/>
                </a:solidFill>
                <a:latin typeface="Arial"/>
                <a:cs typeface="Arial"/>
              </a:rPr>
              <a:t>ChemDash</a:t>
            </a:r>
            <a:endParaRPr sz="1600">
              <a:latin typeface="Arial"/>
              <a:cs typeface="Arial"/>
            </a:endParaRPr>
          </a:p>
          <a:p>
            <a:pPr algn="just" marL="12700" marR="9525" indent="228600">
              <a:lnSpc>
                <a:spcPct val="95500"/>
              </a:lnSpc>
              <a:spcBef>
                <a:spcPts val="1695"/>
              </a:spcBef>
            </a:pPr>
            <a:r>
              <a:rPr dirty="0" sz="1200">
                <a:latin typeface="Arial"/>
                <a:cs typeface="Arial"/>
              </a:rPr>
              <a:t>ChemDash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software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developed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SERSTECH.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ChemDash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system</a:t>
            </a:r>
            <a:r>
              <a:rPr dirty="0" sz="1200" spc="37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will </a:t>
            </a:r>
            <a:r>
              <a:rPr dirty="0" sz="1200">
                <a:latin typeface="Arial"/>
                <a:cs typeface="Arial"/>
              </a:rPr>
              <a:t>integrate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Serstech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100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Indicator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spectrometers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towards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powerful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solution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for </a:t>
            </a:r>
            <a:r>
              <a:rPr dirty="0" sz="1200" spc="-10">
                <a:latin typeface="Arial"/>
                <a:cs typeface="Arial"/>
              </a:rPr>
              <a:t>Chemical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Intelligence.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ChemDash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perfect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tool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managing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intelligence,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evidence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and </a:t>
            </a:r>
            <a:r>
              <a:rPr dirty="0" sz="1200">
                <a:latin typeface="Arial"/>
                <a:cs typeface="Arial"/>
              </a:rPr>
              <a:t>substance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libraries.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can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gather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share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information</a:t>
            </a:r>
            <a:r>
              <a:rPr dirty="0" sz="1200" spc="20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about</a:t>
            </a:r>
            <a:r>
              <a:rPr dirty="0" sz="1200" spc="2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substances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and </a:t>
            </a:r>
            <a:r>
              <a:rPr dirty="0" sz="1200">
                <a:latin typeface="Arial"/>
                <a:cs typeface="Arial"/>
              </a:rPr>
              <a:t>update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either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PC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cloud.</a:t>
            </a:r>
            <a:endParaRPr sz="1200">
              <a:latin typeface="Arial"/>
              <a:cs typeface="Arial"/>
            </a:endParaRPr>
          </a:p>
          <a:p>
            <a:pPr algn="just" marL="12700" marR="5080" indent="228600">
              <a:lnSpc>
                <a:spcPts val="1380"/>
              </a:lnSpc>
              <a:spcBef>
                <a:spcPts val="955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ChemDash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system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consist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application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ChemDash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which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stand- </a:t>
            </a:r>
            <a:r>
              <a:rPr dirty="0" sz="1200">
                <a:latin typeface="Arial"/>
                <a:cs typeface="Arial"/>
              </a:rPr>
              <a:t>alone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version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ChemDash.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ChemDash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right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software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choice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is </a:t>
            </a:r>
            <a:r>
              <a:rPr dirty="0" sz="1200">
                <a:latin typeface="Arial"/>
                <a:cs typeface="Arial"/>
              </a:rPr>
              <a:t>offline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have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restrictions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sharing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through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cloud</a:t>
            </a:r>
            <a:r>
              <a:rPr dirty="0" sz="1200" spc="-10">
                <a:latin typeface="Arial"/>
                <a:cs typeface="Arial"/>
              </a:rPr>
              <a:t> system.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623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5017" y="565530"/>
          <a:ext cx="6149975" cy="6385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9260"/>
                <a:gridCol w="4367530"/>
              </a:tblGrid>
              <a:tr h="2537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105410">
                        <a:lnSpc>
                          <a:spcPct val="95900"/>
                        </a:lnSpc>
                        <a:spcBef>
                          <a:spcPts val="1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product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properly.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3B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product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suited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consumer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product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since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operator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needs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trained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proper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procedures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avoid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eye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damage.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safety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interlock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needed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only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trained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operators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software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requirement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solves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this;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operator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needs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login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instrument.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software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turns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instrument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inactive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login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PIN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required.</a:t>
                      </a:r>
                      <a:r>
                        <a:rPr dirty="0" sz="1200" spc="3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Ensure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beam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always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terminated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suitable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non-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specular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(i.e.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non-mirror-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like)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surface.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direct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beam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other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people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areas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where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people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unconnected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present.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Refer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International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standard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60825-14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users’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guide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guidance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identifying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controlling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hazards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associated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use.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370205">
                        <a:lnSpc>
                          <a:spcPts val="1380"/>
                        </a:lnSpc>
                        <a:spcBef>
                          <a:spcPts val="83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Always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ensure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turned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off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changing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measuring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accessories,</a:t>
                      </a:r>
                      <a:r>
                        <a:rPr dirty="0" sz="12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e.g.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point-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and-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shoot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adaptor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vial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holder.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87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112395">
                        <a:lnSpc>
                          <a:spcPct val="95900"/>
                        </a:lnSpc>
                        <a:spcBef>
                          <a:spcPts val="91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WARNING: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levels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above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MPE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harmful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eye.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minimum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safety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distance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(Nominal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Ocular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Hazard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Distance,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NOHD)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100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cm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aperture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avoid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levels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above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MPE.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output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power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300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mW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785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nm.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91135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Always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avoid exposure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beam.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administrative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controls,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engineering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controls,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and/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safety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glasses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206375">
                        <a:lnSpc>
                          <a:spcPts val="138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avoid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exposure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radiation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100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cm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hazard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zone.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invisible laser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safety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eyewear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optical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density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(OD)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greater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3.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1330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16535">
                        <a:lnSpc>
                          <a:spcPct val="959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WARNING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Scanning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thermally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sensitive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may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cause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burning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target.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contained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tightly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sealed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vessel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(e.g.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capped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vial),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pressure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build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scan,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causing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subsequent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explosion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vessel.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541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5" y="4306265"/>
            <a:ext cx="1202055" cy="105821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5741289"/>
            <a:ext cx="1257122" cy="1131569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8817" y="165100"/>
            <a:ext cx="2237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9665" y="165100"/>
            <a:ext cx="647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11517" y="346075"/>
            <a:ext cx="6136640" cy="9525"/>
          </a:xfrm>
          <a:custGeom>
            <a:avLst/>
            <a:gdLst/>
            <a:ahLst/>
            <a:cxnLst/>
            <a:rect l="l" t="t" r="r" b="b"/>
            <a:pathLst>
              <a:path w="6136640" h="9525">
                <a:moveTo>
                  <a:pt x="6136640" y="0"/>
                </a:moveTo>
                <a:lnTo>
                  <a:pt x="0" y="0"/>
                </a:lnTo>
                <a:lnTo>
                  <a:pt x="0" y="9525"/>
                </a:lnTo>
                <a:lnTo>
                  <a:pt x="6136640" y="9525"/>
                </a:lnTo>
                <a:lnTo>
                  <a:pt x="6136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98817" y="543306"/>
            <a:ext cx="16605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</a:tabLst>
            </a:pPr>
            <a:r>
              <a:rPr dirty="0" sz="1600" spc="-25">
                <a:solidFill>
                  <a:srgbClr val="92D050"/>
                </a:solidFill>
                <a:latin typeface="Arial"/>
                <a:cs typeface="Arial"/>
              </a:rPr>
              <a:t>22</a:t>
            </a: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145">
                <a:solidFill>
                  <a:srgbClr val="92D050"/>
                </a:solidFill>
                <a:latin typeface="Arial"/>
                <a:cs typeface="Arial"/>
              </a:rPr>
              <a:t>ChemDash</a:t>
            </a:r>
            <a:r>
              <a:rPr dirty="0" sz="1600" spc="-6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75">
                <a:solidFill>
                  <a:srgbClr val="92D050"/>
                </a:solidFill>
                <a:latin typeface="Arial"/>
                <a:cs typeface="Arial"/>
              </a:rPr>
              <a:t>ONE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11517" y="917955"/>
          <a:ext cx="6213475" cy="5373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3829"/>
                <a:gridCol w="2157095"/>
              </a:tblGrid>
              <a:tr h="2562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0" marR="222250">
                        <a:lnSpc>
                          <a:spcPct val="964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USB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cable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connection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ChemDash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ONE.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  <a:tr h="2810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69850" marR="305435">
                        <a:lnSpc>
                          <a:spcPts val="138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Start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Serstech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ChemDash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computer.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04775">
                        <a:lnSpc>
                          <a:spcPct val="96400"/>
                        </a:lnSpc>
                        <a:spcBef>
                          <a:spcPts val="13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Wait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until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arrow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appears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cloud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symbol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Indicator.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take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while.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198120">
                        <a:lnSpc>
                          <a:spcPct val="96000"/>
                        </a:lnSpc>
                        <a:spcBef>
                          <a:spcPts val="137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connected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device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can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now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found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its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serial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Device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menu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green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Connected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status.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 marR="308610">
                        <a:lnSpc>
                          <a:spcPct val="95600"/>
                        </a:lnSpc>
                        <a:spcBef>
                          <a:spcPts val="133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Please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proceed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ChemDash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help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pages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information.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955" y="923925"/>
            <a:ext cx="3834765" cy="255435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993" y="4034102"/>
            <a:ext cx="3743198" cy="1709091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44" y="10636250"/>
            <a:ext cx="7461569" cy="5715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7556500" cy="10693400"/>
            <a:chOff x="0" y="0"/>
            <a:chExt cx="7556500" cy="106934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7752" y="5026025"/>
              <a:ext cx="78441" cy="1182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556500" cy="106934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350010" y="2299081"/>
            <a:ext cx="4907280" cy="5230495"/>
          </a:xfrm>
          <a:prstGeom prst="rect">
            <a:avLst/>
          </a:prstGeom>
        </p:spPr>
        <p:txBody>
          <a:bodyPr wrap="square" lIns="0" tIns="2197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30"/>
              </a:spcBef>
            </a:pPr>
            <a:r>
              <a:rPr dirty="0" sz="2600" spc="-240" b="1">
                <a:latin typeface="Arial"/>
                <a:cs typeface="Arial"/>
              </a:rPr>
              <a:t>Serstech</a:t>
            </a:r>
            <a:r>
              <a:rPr dirty="0" sz="2600" spc="-95" b="1">
                <a:latin typeface="Arial"/>
                <a:cs typeface="Arial"/>
              </a:rPr>
              <a:t> </a:t>
            </a:r>
            <a:r>
              <a:rPr dirty="0" sz="2600" spc="-155" b="1">
                <a:latin typeface="Arial"/>
                <a:cs typeface="Arial"/>
              </a:rPr>
              <a:t>100</a:t>
            </a:r>
            <a:r>
              <a:rPr dirty="0" sz="2600" spc="-85" b="1">
                <a:latin typeface="Arial"/>
                <a:cs typeface="Arial"/>
              </a:rPr>
              <a:t> </a:t>
            </a:r>
            <a:r>
              <a:rPr dirty="0" sz="2600" spc="-165" b="1">
                <a:latin typeface="Arial"/>
                <a:cs typeface="Arial"/>
              </a:rPr>
              <a:t>Indicator</a:t>
            </a:r>
            <a:r>
              <a:rPr dirty="0" sz="2600" spc="-125" b="1">
                <a:latin typeface="Arial"/>
                <a:cs typeface="Arial"/>
              </a:rPr>
              <a:t> </a:t>
            </a:r>
            <a:r>
              <a:rPr dirty="0" sz="2600" spc="-215" b="1">
                <a:latin typeface="Arial"/>
                <a:cs typeface="Arial"/>
              </a:rPr>
              <a:t>User</a:t>
            </a:r>
            <a:r>
              <a:rPr dirty="0" sz="2600" spc="-95" b="1">
                <a:latin typeface="Arial"/>
                <a:cs typeface="Arial"/>
              </a:rPr>
              <a:t> </a:t>
            </a:r>
            <a:r>
              <a:rPr dirty="0" sz="2600" spc="-55" b="1">
                <a:latin typeface="Arial"/>
                <a:cs typeface="Arial"/>
              </a:rPr>
              <a:t>Manual</a:t>
            </a:r>
            <a:endParaRPr sz="2600">
              <a:latin typeface="Arial"/>
              <a:cs typeface="Arial"/>
            </a:endParaRPr>
          </a:p>
          <a:p>
            <a:pPr algn="ctr" marL="53975">
              <a:lnSpc>
                <a:spcPct val="100000"/>
              </a:lnSpc>
              <a:spcBef>
                <a:spcPts val="1630"/>
              </a:spcBef>
            </a:pPr>
            <a:r>
              <a:rPr dirty="0" sz="2600" spc="245" b="1">
                <a:latin typeface="Arial"/>
                <a:cs typeface="Arial"/>
              </a:rPr>
              <a:t>©</a:t>
            </a:r>
            <a:r>
              <a:rPr dirty="0" sz="2600" spc="-114" b="1">
                <a:latin typeface="Arial"/>
                <a:cs typeface="Arial"/>
              </a:rPr>
              <a:t> </a:t>
            </a:r>
            <a:r>
              <a:rPr dirty="0" sz="2600" spc="-155" b="1">
                <a:latin typeface="Arial"/>
                <a:cs typeface="Arial"/>
              </a:rPr>
              <a:t>2020</a:t>
            </a:r>
            <a:r>
              <a:rPr dirty="0" sz="2600" spc="-100" b="1">
                <a:latin typeface="Arial"/>
                <a:cs typeface="Arial"/>
              </a:rPr>
              <a:t> </a:t>
            </a:r>
            <a:r>
              <a:rPr dirty="0" sz="2600" spc="-240" b="1">
                <a:latin typeface="Arial"/>
                <a:cs typeface="Arial"/>
              </a:rPr>
              <a:t>Serstech</a:t>
            </a:r>
            <a:r>
              <a:rPr dirty="0" sz="2600" spc="-110" b="1">
                <a:latin typeface="Arial"/>
                <a:cs typeface="Arial"/>
              </a:rPr>
              <a:t> </a:t>
            </a:r>
            <a:r>
              <a:rPr dirty="0" sz="2600" spc="-400" b="1">
                <a:latin typeface="Arial"/>
                <a:cs typeface="Arial"/>
              </a:rPr>
              <a:t>AB</a:t>
            </a:r>
            <a:endParaRPr sz="2600">
              <a:latin typeface="Arial"/>
              <a:cs typeface="Arial"/>
            </a:endParaRPr>
          </a:p>
          <a:p>
            <a:pPr algn="ctr" marL="755650" marR="761365">
              <a:lnSpc>
                <a:spcPct val="139400"/>
              </a:lnSpc>
              <a:spcBef>
                <a:spcPts val="2300"/>
              </a:spcBef>
            </a:pPr>
            <a:r>
              <a:rPr dirty="0" sz="2600" spc="-260" b="1">
                <a:latin typeface="Arial"/>
                <a:cs typeface="Arial"/>
              </a:rPr>
              <a:t>This</a:t>
            </a:r>
            <a:r>
              <a:rPr dirty="0" sz="2600" spc="-125" b="1">
                <a:latin typeface="Arial"/>
                <a:cs typeface="Arial"/>
              </a:rPr>
              <a:t> </a:t>
            </a:r>
            <a:r>
              <a:rPr dirty="0" sz="2600" spc="-175" b="1">
                <a:latin typeface="Arial"/>
                <a:cs typeface="Arial"/>
              </a:rPr>
              <a:t>manual</a:t>
            </a:r>
            <a:r>
              <a:rPr dirty="0" sz="2600" spc="-130" b="1">
                <a:latin typeface="Arial"/>
                <a:cs typeface="Arial"/>
              </a:rPr>
              <a:t> </a:t>
            </a:r>
            <a:r>
              <a:rPr dirty="0" sz="2600" spc="-254" b="1">
                <a:latin typeface="Arial"/>
                <a:cs typeface="Arial"/>
              </a:rPr>
              <a:t>is</a:t>
            </a:r>
            <a:r>
              <a:rPr dirty="0" sz="2600" spc="-120" b="1">
                <a:latin typeface="Arial"/>
                <a:cs typeface="Arial"/>
              </a:rPr>
              <a:t> </a:t>
            </a:r>
            <a:r>
              <a:rPr dirty="0" sz="2600" spc="-250" b="1">
                <a:latin typeface="Arial"/>
                <a:cs typeface="Arial"/>
              </a:rPr>
              <a:t>issued</a:t>
            </a:r>
            <a:r>
              <a:rPr dirty="0" sz="2600" spc="-135" b="1">
                <a:latin typeface="Arial"/>
                <a:cs typeface="Arial"/>
              </a:rPr>
              <a:t> </a:t>
            </a:r>
            <a:r>
              <a:rPr dirty="0" sz="2600" spc="-170" b="1">
                <a:latin typeface="Arial"/>
                <a:cs typeface="Arial"/>
              </a:rPr>
              <a:t>by: </a:t>
            </a:r>
            <a:r>
              <a:rPr dirty="0" sz="2600" spc="-240" b="1">
                <a:latin typeface="Arial"/>
                <a:cs typeface="Arial"/>
              </a:rPr>
              <a:t>Serstech</a:t>
            </a:r>
            <a:r>
              <a:rPr dirty="0" sz="2600" spc="-105" b="1">
                <a:latin typeface="Arial"/>
                <a:cs typeface="Arial"/>
              </a:rPr>
              <a:t> </a:t>
            </a:r>
            <a:r>
              <a:rPr dirty="0" sz="2600" spc="-400" b="1">
                <a:latin typeface="Arial"/>
                <a:cs typeface="Arial"/>
              </a:rPr>
              <a:t>AB</a:t>
            </a:r>
            <a:endParaRPr sz="2600">
              <a:latin typeface="Arial"/>
              <a:cs typeface="Arial"/>
            </a:endParaRPr>
          </a:p>
          <a:p>
            <a:pPr algn="ctr" marL="1009650" marR="1015365">
              <a:lnSpc>
                <a:spcPct val="106600"/>
              </a:lnSpc>
              <a:spcBef>
                <a:spcPts val="975"/>
              </a:spcBef>
            </a:pPr>
            <a:r>
              <a:rPr dirty="0" sz="2600" spc="-195" b="1">
                <a:latin typeface="Arial"/>
                <a:cs typeface="Arial"/>
              </a:rPr>
              <a:t>Contact</a:t>
            </a:r>
            <a:r>
              <a:rPr dirty="0" sz="2600" spc="-114" b="1">
                <a:latin typeface="Arial"/>
                <a:cs typeface="Arial"/>
              </a:rPr>
              <a:t> </a:t>
            </a:r>
            <a:r>
              <a:rPr dirty="0" sz="2600" spc="-130" b="1">
                <a:latin typeface="Arial"/>
                <a:cs typeface="Arial"/>
              </a:rPr>
              <a:t>Information: </a:t>
            </a:r>
            <a:r>
              <a:rPr dirty="0" sz="2600" spc="-240" b="1">
                <a:latin typeface="Arial"/>
                <a:cs typeface="Arial"/>
              </a:rPr>
              <a:t>Serstech</a:t>
            </a:r>
            <a:r>
              <a:rPr dirty="0" sz="2600" spc="-105" b="1">
                <a:latin typeface="Arial"/>
                <a:cs typeface="Arial"/>
              </a:rPr>
              <a:t> </a:t>
            </a:r>
            <a:r>
              <a:rPr dirty="0" sz="2600" spc="-400" b="1">
                <a:latin typeface="Arial"/>
                <a:cs typeface="Arial"/>
              </a:rPr>
              <a:t>AB </a:t>
            </a:r>
            <a:r>
              <a:rPr dirty="0" sz="2600" spc="-200" b="1">
                <a:latin typeface="Arial"/>
                <a:cs typeface="Arial"/>
              </a:rPr>
              <a:t>Åldermansgatan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spc="-25" b="1">
                <a:latin typeface="Arial"/>
                <a:cs typeface="Arial"/>
              </a:rPr>
              <a:t>13</a:t>
            </a:r>
            <a:endParaRPr sz="2600">
              <a:latin typeface="Arial"/>
              <a:cs typeface="Arial"/>
            </a:endParaRPr>
          </a:p>
          <a:p>
            <a:pPr algn="ctr" marL="1340485" marR="1395095">
              <a:lnSpc>
                <a:spcPts val="3180"/>
              </a:lnSpc>
              <a:spcBef>
                <a:spcPts val="115"/>
              </a:spcBef>
            </a:pPr>
            <a:r>
              <a:rPr dirty="0" sz="2600" spc="-360" b="1">
                <a:latin typeface="Arial"/>
                <a:cs typeface="Arial"/>
              </a:rPr>
              <a:t>SE-</a:t>
            </a:r>
            <a:r>
              <a:rPr dirty="0" sz="2600" spc="-150" b="1">
                <a:latin typeface="Arial"/>
                <a:cs typeface="Arial"/>
              </a:rPr>
              <a:t>227</a:t>
            </a:r>
            <a:r>
              <a:rPr dirty="0" sz="2600" spc="-135" b="1">
                <a:latin typeface="Arial"/>
                <a:cs typeface="Arial"/>
              </a:rPr>
              <a:t> </a:t>
            </a:r>
            <a:r>
              <a:rPr dirty="0" sz="2600" spc="-145" b="1">
                <a:latin typeface="Arial"/>
                <a:cs typeface="Arial"/>
              </a:rPr>
              <a:t>64</a:t>
            </a:r>
            <a:r>
              <a:rPr dirty="0" sz="2600" spc="-120" b="1">
                <a:latin typeface="Arial"/>
                <a:cs typeface="Arial"/>
              </a:rPr>
              <a:t> </a:t>
            </a:r>
            <a:r>
              <a:rPr dirty="0" sz="2600" spc="-215" b="1">
                <a:latin typeface="Arial"/>
                <a:cs typeface="Arial"/>
              </a:rPr>
              <a:t>Lund, </a:t>
            </a:r>
            <a:r>
              <a:rPr dirty="0" sz="2600" spc="-350" b="1">
                <a:latin typeface="Arial"/>
                <a:cs typeface="Arial"/>
              </a:rPr>
              <a:t>SWEDEN</a:t>
            </a:r>
            <a:endParaRPr sz="2600">
              <a:latin typeface="Arial"/>
              <a:cs typeface="Arial"/>
            </a:endParaRPr>
          </a:p>
          <a:p>
            <a:pPr algn="ctr" marR="55880">
              <a:lnSpc>
                <a:spcPts val="3055"/>
              </a:lnSpc>
            </a:pPr>
            <a:r>
              <a:rPr dirty="0" sz="2600" spc="-145" b="1">
                <a:latin typeface="Arial"/>
                <a:cs typeface="Arial"/>
                <a:hlinkClick r:id="rId5"/>
              </a:rPr>
              <a:t>info@serstech.com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2317" y="165100"/>
            <a:ext cx="609600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97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70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85115" algn="l"/>
              </a:tabLst>
            </a:pPr>
            <a:r>
              <a:rPr dirty="0" sz="1600" spc="-50">
                <a:solidFill>
                  <a:srgbClr val="92D050"/>
                </a:solidFill>
                <a:latin typeface="Arial"/>
                <a:cs typeface="Arial"/>
              </a:rPr>
              <a:t>2</a:t>
            </a: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110">
                <a:solidFill>
                  <a:srgbClr val="92D050"/>
                </a:solidFill>
                <a:latin typeface="Arial"/>
                <a:cs typeface="Arial"/>
              </a:rPr>
              <a:t>Serstech</a:t>
            </a:r>
            <a:r>
              <a:rPr dirty="0" sz="1600" spc="-5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90">
                <a:solidFill>
                  <a:srgbClr val="92D050"/>
                </a:solidFill>
                <a:latin typeface="Arial"/>
                <a:cs typeface="Arial"/>
              </a:rPr>
              <a:t>100</a:t>
            </a:r>
            <a:r>
              <a:rPr dirty="0" sz="1600" spc="-6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92D050"/>
                </a:solidFill>
                <a:latin typeface="Arial"/>
                <a:cs typeface="Arial"/>
              </a:rPr>
              <a:t>Indicator</a:t>
            </a:r>
            <a:r>
              <a:rPr dirty="0" sz="1600" spc="-4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100">
                <a:solidFill>
                  <a:srgbClr val="92D050"/>
                </a:solidFill>
                <a:latin typeface="Arial"/>
                <a:cs typeface="Arial"/>
              </a:rPr>
              <a:t>Peli</a:t>
            </a:r>
            <a:r>
              <a:rPr dirty="0" sz="1600" spc="-55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92D050"/>
                </a:solidFill>
                <a:latin typeface="Arial"/>
                <a:cs typeface="Arial"/>
              </a:rPr>
              <a:t>case</a:t>
            </a:r>
            <a:endParaRPr sz="1600">
              <a:latin typeface="Arial"/>
              <a:cs typeface="Arial"/>
            </a:endParaRPr>
          </a:p>
          <a:p>
            <a:pPr marL="12700" marR="5080" indent="254000">
              <a:lnSpc>
                <a:spcPts val="1380"/>
              </a:lnSpc>
              <a:spcBef>
                <a:spcPts val="103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Serstech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Indicator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100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Accessories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delivered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crush </a:t>
            </a:r>
            <a:r>
              <a:rPr dirty="0" sz="1200">
                <a:latin typeface="Arial"/>
                <a:cs typeface="Arial"/>
              </a:rPr>
              <a:t>proof,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dust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proof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water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resistant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Peli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case.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75017" y="1356105"/>
          <a:ext cx="6149975" cy="2178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095"/>
                <a:gridCol w="3020695"/>
              </a:tblGrid>
              <a:tr h="2178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Peli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case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762317" y="3671569"/>
            <a:ext cx="4368800" cy="570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5115" algn="l"/>
              </a:tabLst>
            </a:pPr>
            <a:r>
              <a:rPr dirty="0" sz="1600" spc="-50">
                <a:solidFill>
                  <a:srgbClr val="92D050"/>
                </a:solidFill>
                <a:latin typeface="Arial"/>
                <a:cs typeface="Arial"/>
              </a:rPr>
              <a:t>3</a:t>
            </a:r>
            <a:r>
              <a:rPr dirty="0" sz="160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92D050"/>
                </a:solidFill>
                <a:latin typeface="Arial"/>
                <a:cs typeface="Arial"/>
              </a:rPr>
              <a:t>Accessories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1200">
                <a:latin typeface="Arial"/>
                <a:cs typeface="Arial"/>
              </a:rPr>
              <a:t>There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different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accessories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different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applications: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5017" y="4306570"/>
          <a:ext cx="6083300" cy="2330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995"/>
                <a:gridCol w="3119120"/>
              </a:tblGrid>
              <a:tr h="2330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7685" indent="-229235">
                        <a:lnSpc>
                          <a:spcPct val="100000"/>
                        </a:lnSpc>
                        <a:buAutoNum type="arabicPeriod"/>
                        <a:tabLst>
                          <a:tab pos="52768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Sample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vial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685" indent="-229235">
                        <a:lnSpc>
                          <a:spcPct val="100000"/>
                        </a:lnSpc>
                        <a:spcBef>
                          <a:spcPts val="160"/>
                        </a:spcBef>
                        <a:buAutoNum type="arabicPeriod"/>
                        <a:tabLst>
                          <a:tab pos="52768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Vial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holder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685" indent="-229235">
                        <a:lnSpc>
                          <a:spcPct val="100000"/>
                        </a:lnSpc>
                        <a:spcBef>
                          <a:spcPts val="135"/>
                        </a:spcBef>
                        <a:buAutoNum type="arabicPeriod"/>
                        <a:tabLst>
                          <a:tab pos="52768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Vial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holder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insert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685" indent="-229235">
                        <a:lnSpc>
                          <a:spcPct val="100000"/>
                        </a:lnSpc>
                        <a:spcBef>
                          <a:spcPts val="160"/>
                        </a:spcBef>
                        <a:buAutoNum type="arabicPeriod"/>
                        <a:tabLst>
                          <a:tab pos="52768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Strap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attachment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685" indent="-229235">
                        <a:lnSpc>
                          <a:spcPct val="100000"/>
                        </a:lnSpc>
                        <a:spcBef>
                          <a:spcPts val="135"/>
                        </a:spcBef>
                        <a:buAutoNum type="arabicPeriod"/>
                        <a:tabLst>
                          <a:tab pos="52768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Calibration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cap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685" indent="-229235">
                        <a:lnSpc>
                          <a:spcPct val="100000"/>
                        </a:lnSpc>
                        <a:spcBef>
                          <a:spcPts val="160"/>
                        </a:spcBef>
                        <a:buAutoNum type="arabicPeriod"/>
                        <a:tabLst>
                          <a:tab pos="52768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Angled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tip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685" indent="-229235">
                        <a:lnSpc>
                          <a:spcPct val="100000"/>
                        </a:lnSpc>
                        <a:spcBef>
                          <a:spcPts val="140"/>
                        </a:spcBef>
                        <a:buAutoNum type="arabicPeriod"/>
                        <a:tabLst>
                          <a:tab pos="52768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Mounting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tools/wrenches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685" indent="-229235">
                        <a:lnSpc>
                          <a:spcPct val="100000"/>
                        </a:lnSpc>
                        <a:spcBef>
                          <a:spcPts val="160"/>
                        </a:spcBef>
                        <a:buAutoNum type="arabicPeriod"/>
                        <a:tabLst>
                          <a:tab pos="52768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Bottle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adaptor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685" indent="-229235">
                        <a:lnSpc>
                          <a:spcPct val="100000"/>
                        </a:lnSpc>
                        <a:spcBef>
                          <a:spcPts val="135"/>
                        </a:spcBef>
                        <a:buAutoNum type="arabicPeriod"/>
                        <a:tabLst>
                          <a:tab pos="527685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Point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shoot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adaptor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8600">
                        <a:lnSpc>
                          <a:spcPct val="100000"/>
                        </a:lnSpc>
                        <a:spcBef>
                          <a:spcPts val="160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tip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3189">
                    <a:lnL w="6350">
                      <a:solidFill>
                        <a:srgbClr val="000000"/>
                      </a:solidFill>
                      <a:prstDash val="sysDot"/>
                    </a:lnL>
                    <a:lnR w="6350">
                      <a:solidFill>
                        <a:srgbClr val="000000"/>
                      </a:solidFill>
                      <a:prstDash val="sysDot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762317" y="6796405"/>
            <a:ext cx="5949950" cy="73596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45720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Arial"/>
                <a:cs typeface="Arial"/>
              </a:rPr>
              <a:t>So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know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what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most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suitable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accessory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your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measurement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please </a:t>
            </a:r>
            <a:r>
              <a:rPr dirty="0" sz="1200">
                <a:latin typeface="Arial"/>
                <a:cs typeface="Arial"/>
              </a:rPr>
              <a:t>see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Table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explanation</a:t>
            </a:r>
            <a:r>
              <a:rPr dirty="0" sz="1200" spc="-10">
                <a:latin typeface="Arial"/>
                <a:cs typeface="Arial"/>
              </a:rPr>
              <a:t> below: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295"/>
              </a:spcBef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Table</a:t>
            </a:r>
            <a:r>
              <a:rPr dirty="0" u="sng" sz="12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1:</a:t>
            </a:r>
            <a:r>
              <a:rPr dirty="0" u="sng" sz="12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List</a:t>
            </a:r>
            <a:r>
              <a:rPr dirty="0" u="sng" sz="12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2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accessories</a:t>
            </a:r>
            <a:r>
              <a:rPr dirty="0" u="sng" sz="12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according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their</a:t>
            </a:r>
            <a:r>
              <a:rPr dirty="0" u="sng" sz="12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775017" y="7520558"/>
          <a:ext cx="6162675" cy="2373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2710"/>
                <a:gridCol w="1038225"/>
                <a:gridCol w="997585"/>
                <a:gridCol w="1340485"/>
                <a:gridCol w="1340485"/>
              </a:tblGrid>
              <a:tr h="889000">
                <a:tc>
                  <a:txBody>
                    <a:bodyPr/>
                    <a:lstStyle/>
                    <a:p>
                      <a:pPr marL="69850" marR="530860">
                        <a:lnSpc>
                          <a:spcPts val="1380"/>
                        </a:lnSpc>
                        <a:spcBef>
                          <a:spcPts val="4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Sample substance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419100">
                        <a:lnSpc>
                          <a:spcPts val="1380"/>
                        </a:lnSpc>
                        <a:spcBef>
                          <a:spcPts val="4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Sample holder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09855">
                        <a:lnSpc>
                          <a:spcPts val="1380"/>
                        </a:lnSpc>
                        <a:spcBef>
                          <a:spcPts val="4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Holder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wall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thickness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(mm)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09245">
                        <a:lnSpc>
                          <a:spcPts val="1380"/>
                        </a:lnSpc>
                        <a:spcBef>
                          <a:spcPts val="4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Accessory: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Probe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tip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together</a:t>
                      </a:r>
                      <a:r>
                        <a:rPr dirty="0" sz="12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with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68910">
                        <a:lnSpc>
                          <a:spcPct val="95600"/>
                        </a:lnSpc>
                        <a:spcBef>
                          <a:spcPts val="1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Laser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point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distance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inside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sample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(mm)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2.0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ml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liquids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vial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Vial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holder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0.1-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0.9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94615" marR="92075">
                        <a:lnSpc>
                          <a:spcPts val="1380"/>
                        </a:lnSpc>
                        <a:spcBef>
                          <a:spcPts val="93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(from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sample holder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3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interior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wall)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powders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430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5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Bottles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1.0-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1.5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5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Bottle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adapter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430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5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Containers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1.5-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4.0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dirty="0" sz="1200" spc="-5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430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≤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2.0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ml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liquids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2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vial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25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Vial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holder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430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9850">
                        <a:lnSpc>
                          <a:spcPts val="1345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powders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5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insert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430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69850">
                        <a:lnSpc>
                          <a:spcPts val="1355"/>
                        </a:lnSpc>
                        <a:tabLst>
                          <a:tab pos="1139190" algn="l"/>
                        </a:tabLst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Solids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or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05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powders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Plastic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bags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dirty="0" sz="1200" spc="-5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9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Pont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shoot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0.2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999999"/>
                      </a:solidFill>
                      <a:prstDash val="solid"/>
                    </a:lnL>
                    <a:lnR w="6350">
                      <a:solidFill>
                        <a:srgbClr val="999999"/>
                      </a:solidFill>
                      <a:prstDash val="solid"/>
                    </a:lnR>
                    <a:lnT w="6350">
                      <a:solidFill>
                        <a:srgbClr val="999999"/>
                      </a:solidFill>
                      <a:prstDash val="solid"/>
                    </a:lnT>
                    <a:lnB w="635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762317" y="9994582"/>
            <a:ext cx="609981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22860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purpose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different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adaptors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keep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proper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distance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from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laser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focus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point.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laser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focus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ends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up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far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inside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sample,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Raman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signal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55" y="1512950"/>
            <a:ext cx="2680335" cy="201409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55" y="4425441"/>
            <a:ext cx="2743199" cy="2057400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5017" y="346075"/>
            <a:ext cx="6073140" cy="9525"/>
          </a:xfrm>
          <a:custGeom>
            <a:avLst/>
            <a:gdLst/>
            <a:ahLst/>
            <a:cxnLst/>
            <a:rect l="l" t="t" r="r" b="b"/>
            <a:pathLst>
              <a:path w="6073140" h="9525">
                <a:moveTo>
                  <a:pt x="6073140" y="0"/>
                </a:moveTo>
                <a:lnTo>
                  <a:pt x="0" y="0"/>
                </a:lnTo>
                <a:lnTo>
                  <a:pt x="0" y="9525"/>
                </a:lnTo>
                <a:lnTo>
                  <a:pt x="6073140" y="9525"/>
                </a:lnTo>
                <a:lnTo>
                  <a:pt x="607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62317" y="165100"/>
            <a:ext cx="6102350" cy="4947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  <a:tabLst>
                <a:tab pos="5459730" algn="l"/>
              </a:tabLst>
            </a:pPr>
            <a:r>
              <a:rPr dirty="0" sz="1200" spc="-75">
                <a:latin typeface="Arial"/>
                <a:cs typeface="Arial"/>
              </a:rPr>
              <a:t>Serstech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100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Indicator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User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Manual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65">
                <a:latin typeface="Arial"/>
                <a:cs typeface="Arial"/>
              </a:rPr>
              <a:t>Vers.6.1.X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10160">
              <a:lnSpc>
                <a:spcPts val="138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attenuated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result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low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quality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unusable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spectrum.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other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hand,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e.g. </a:t>
            </a: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container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wall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thicker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mm,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focus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point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up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container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wall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and </a:t>
            </a:r>
            <a:r>
              <a:rPr dirty="0" sz="1200">
                <a:latin typeface="Arial"/>
                <a:cs typeface="Arial"/>
              </a:rPr>
              <a:t>you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container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material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instead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content.</a:t>
            </a:r>
            <a:endParaRPr sz="1200">
              <a:latin typeface="Arial"/>
              <a:cs typeface="Arial"/>
            </a:endParaRPr>
          </a:p>
          <a:p>
            <a:pPr algn="just" marL="241300" marR="5080" indent="-228600">
              <a:lnSpc>
                <a:spcPts val="1380"/>
              </a:lnSpc>
              <a:spcBef>
                <a:spcPts val="610"/>
              </a:spcBef>
              <a:buAutoNum type="arabicPeriod"/>
              <a:tabLst>
                <a:tab pos="241300" algn="l"/>
              </a:tabLst>
            </a:pP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through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glass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plastic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container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1.5-4.0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mm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thick</a:t>
            </a:r>
            <a:r>
              <a:rPr dirty="0" sz="1200" spc="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walls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probe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tip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(10.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picture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above)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without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adaptor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mounted.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laser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focus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located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4.5-5.0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tip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therefore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up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inside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sample.</a:t>
            </a:r>
            <a:endParaRPr sz="1200">
              <a:latin typeface="Arial"/>
              <a:cs typeface="Arial"/>
            </a:endParaRPr>
          </a:p>
          <a:p>
            <a:pPr algn="just" marL="241300" indent="-228600">
              <a:lnSpc>
                <a:spcPts val="1300"/>
              </a:lnSpc>
              <a:buAutoNum type="arabicPeriod"/>
              <a:tabLst>
                <a:tab pos="241300" algn="l"/>
              </a:tabLst>
            </a:pPr>
            <a:r>
              <a:rPr dirty="0" sz="1200" spc="-10">
                <a:latin typeface="Arial"/>
                <a:cs typeface="Arial"/>
              </a:rPr>
              <a:t>If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measures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through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standard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sample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vial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14.8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mm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outer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diameter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  <a:p>
            <a:pPr algn="just" marL="241300" marR="9525">
              <a:lnSpc>
                <a:spcPct val="96400"/>
              </a:lnSpc>
              <a:spcBef>
                <a:spcPts val="15"/>
              </a:spcBef>
            </a:pPr>
            <a:r>
              <a:rPr dirty="0" sz="1200">
                <a:latin typeface="Arial"/>
                <a:cs typeface="Arial"/>
              </a:rPr>
              <a:t>1.3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±0.2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mm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thickness,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point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0.1-</a:t>
            </a:r>
            <a:r>
              <a:rPr dirty="0" sz="1200">
                <a:latin typeface="Arial"/>
                <a:cs typeface="Arial"/>
              </a:rPr>
              <a:t>0.9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mm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interior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wall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14 </a:t>
            </a:r>
            <a:r>
              <a:rPr dirty="0" sz="1200">
                <a:latin typeface="Arial"/>
                <a:cs typeface="Arial"/>
              </a:rPr>
              <a:t>mm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bottom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vial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inside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vial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holder.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Therefore,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vial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must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filled </a:t>
            </a:r>
            <a:r>
              <a:rPr dirty="0" sz="1200">
                <a:latin typeface="Arial"/>
                <a:cs typeface="Arial"/>
              </a:rPr>
              <a:t>up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least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focus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ends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up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inside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air.</a:t>
            </a:r>
            <a:endParaRPr sz="1200">
              <a:latin typeface="Arial"/>
              <a:cs typeface="Arial"/>
            </a:endParaRPr>
          </a:p>
          <a:p>
            <a:pPr algn="just" marL="241300" indent="-228600">
              <a:lnSpc>
                <a:spcPts val="1345"/>
              </a:lnSpc>
              <a:buAutoNum type="arabicPeriod" startAt="3"/>
              <a:tabLst>
                <a:tab pos="241300" algn="l"/>
              </a:tabLst>
            </a:pP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less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than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mL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insert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raise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up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vial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inside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vial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holder.</a:t>
            </a:r>
            <a:endParaRPr sz="1200">
              <a:latin typeface="Arial"/>
              <a:cs typeface="Arial"/>
            </a:endParaRPr>
          </a:p>
          <a:p>
            <a:pPr algn="just" marL="241300" marR="11430">
              <a:lnSpc>
                <a:spcPts val="1380"/>
              </a:lnSpc>
              <a:spcBef>
                <a:spcPts val="65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laser focus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point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0.1-0.9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mm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vial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interior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wall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mm from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vial </a:t>
            </a:r>
            <a:r>
              <a:rPr dirty="0" sz="1200">
                <a:latin typeface="Arial"/>
                <a:cs typeface="Arial"/>
              </a:rPr>
              <a:t>bottom.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Minimum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volume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approximately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0.4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mL.</a:t>
            </a:r>
            <a:endParaRPr sz="1200">
              <a:latin typeface="Arial"/>
              <a:cs typeface="Arial"/>
            </a:endParaRPr>
          </a:p>
          <a:p>
            <a:pPr algn="just" marL="241300" marR="8890" indent="-228600">
              <a:lnSpc>
                <a:spcPts val="1370"/>
              </a:lnSpc>
              <a:spcBef>
                <a:spcPts val="25"/>
              </a:spcBef>
              <a:buAutoNum type="arabicPeriod" startAt="4"/>
              <a:tabLst>
                <a:tab pos="241300" algn="l"/>
              </a:tabLst>
            </a:pP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point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shoot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adaptor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focus</a:t>
            </a:r>
            <a:r>
              <a:rPr dirty="0" sz="1200" spc="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point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approximately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0.2</a:t>
            </a:r>
            <a:r>
              <a:rPr dirty="0" sz="1200" spc="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mm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the </a:t>
            </a:r>
            <a:r>
              <a:rPr dirty="0" sz="1200">
                <a:latin typeface="Arial"/>
                <a:cs typeface="Arial"/>
              </a:rPr>
              <a:t>adaptor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tip.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That's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why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point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shoot</a:t>
            </a:r>
            <a:r>
              <a:rPr dirty="0" sz="1200" spc="3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adaptor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appropriate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34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when </a:t>
            </a:r>
            <a:r>
              <a:rPr dirty="0" sz="1200">
                <a:latin typeface="Arial"/>
                <a:cs typeface="Arial"/>
              </a:rPr>
              <a:t>measuring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though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plastic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bags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flush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solid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surface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sample.</a:t>
            </a:r>
            <a:endParaRPr sz="1200">
              <a:latin typeface="Arial"/>
              <a:cs typeface="Arial"/>
            </a:endParaRPr>
          </a:p>
          <a:p>
            <a:pPr algn="just" marL="241300" indent="-228600">
              <a:lnSpc>
                <a:spcPts val="1350"/>
              </a:lnSpc>
              <a:buAutoNum type="arabicPeriod" startAt="4"/>
              <a:tabLst>
                <a:tab pos="241300" algn="l"/>
              </a:tabLst>
            </a:pPr>
            <a:r>
              <a:rPr dirty="0" sz="1200">
                <a:latin typeface="Arial"/>
                <a:cs typeface="Arial"/>
              </a:rPr>
              <a:t>If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container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1.0-</a:t>
            </a:r>
            <a:r>
              <a:rPr dirty="0" sz="1200">
                <a:latin typeface="Arial"/>
                <a:cs typeface="Arial"/>
              </a:rPr>
              <a:t>1.5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mm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thick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walls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bottle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adaptor.</a:t>
            </a:r>
            <a:endParaRPr sz="1200">
              <a:latin typeface="Arial"/>
              <a:cs typeface="Arial"/>
            </a:endParaRPr>
          </a:p>
          <a:p>
            <a:pPr algn="just" marL="12700" marR="6985" indent="228600">
              <a:lnSpc>
                <a:spcPct val="96000"/>
              </a:lnSpc>
              <a:spcBef>
                <a:spcPts val="595"/>
              </a:spcBef>
            </a:pPr>
            <a:r>
              <a:rPr dirty="0" sz="1200" b="1">
                <a:latin typeface="Arial"/>
                <a:cs typeface="Arial"/>
              </a:rPr>
              <a:t>NOTE: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very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important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reduce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stray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light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entering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instrument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much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as </a:t>
            </a:r>
            <a:r>
              <a:rPr dirty="0" sz="1200">
                <a:latin typeface="Arial"/>
                <a:cs typeface="Arial"/>
              </a:rPr>
              <a:t>possible,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e.g.</a:t>
            </a:r>
            <a:r>
              <a:rPr dirty="0" sz="1200" spc="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covering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container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black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cloth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unless</a:t>
            </a:r>
            <a:r>
              <a:rPr dirty="0" sz="1200" spc="1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1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User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uses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1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vial </a:t>
            </a:r>
            <a:r>
              <a:rPr dirty="0" sz="1200">
                <a:latin typeface="Arial"/>
                <a:cs typeface="Arial"/>
              </a:rPr>
              <a:t>holder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adaptor. It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recommended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use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auto-exposure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mode.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amber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glass </a:t>
            </a:r>
            <a:r>
              <a:rPr dirty="0" sz="1200">
                <a:latin typeface="Arial"/>
                <a:cs typeface="Arial"/>
              </a:rPr>
              <a:t>vessels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fogged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plastic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material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will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reduce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quality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signal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thus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the </a:t>
            </a:r>
            <a:r>
              <a:rPr dirty="0" sz="1200">
                <a:latin typeface="Arial"/>
                <a:cs typeface="Arial"/>
              </a:rPr>
              <a:t>obtained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spectrum.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signal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quality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also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reduced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opaque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samples,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e.g. </a:t>
            </a:r>
            <a:r>
              <a:rPr dirty="0" sz="1200">
                <a:latin typeface="Arial"/>
                <a:cs typeface="Arial"/>
              </a:rPr>
              <a:t>powders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because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depth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(affected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factors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grain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size),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fluorescence, </a:t>
            </a:r>
            <a:r>
              <a:rPr dirty="0" sz="1200">
                <a:latin typeface="Arial"/>
                <a:cs typeface="Arial"/>
              </a:rPr>
              <a:t>sample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actual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Raman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response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etc.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However,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transparent,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non-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fluorescent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liquid </a:t>
            </a:r>
            <a:r>
              <a:rPr dirty="0" sz="1200">
                <a:latin typeface="Arial"/>
                <a:cs typeface="Arial"/>
              </a:rPr>
              <a:t>samples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there are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much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wider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margin.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Johan Diedrichs</dc:creator>
  <dcterms:created xsi:type="dcterms:W3CDTF">2025-06-30T14:28:29Z</dcterms:created>
  <dcterms:modified xsi:type="dcterms:W3CDTF">2025-06-30T14:28:29Z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2021-10-26T00:00:00Z</vt:filetime>
  </property>
  <property fmtid="{D5CDD505-2E9C-101B-9397-08002B2CF9AE}" pid="3" name="Creator">
    <vt:lpwstr>Microsoft Word</vt:lpwstr>
  </property>
  <property fmtid="{D5CDD505-2E9C-101B-9397-08002B2CF9AE}" pid="4" name="LastSaved">
    <vt:filetime>2025-06-30T00:00:00Z</vt:filetime>
  </property>
</Properties>
</file>