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60" r:id="rId4"/>
    <p:sldMasterId id="2147483674" r:id="rId5"/>
    <p:sldMasterId id="2147483698" r:id="rId6"/>
    <p:sldMasterId id="2147483686" r:id="rId7"/>
    <p:sldMasterId id="2147483710" r:id="rId8"/>
    <p:sldMasterId id="2147483728" r:id="rId9"/>
  </p:sldMasterIdLst>
  <p:notesMasterIdLst>
    <p:notesMasterId r:id="rId26"/>
  </p:notesMasterIdLst>
  <p:handoutMasterIdLst>
    <p:handoutMasterId r:id="rId27"/>
  </p:handoutMasterIdLst>
  <p:sldIdLst>
    <p:sldId id="292" r:id="rId10"/>
    <p:sldId id="258" r:id="rId11"/>
    <p:sldId id="285" r:id="rId12"/>
    <p:sldId id="257" r:id="rId13"/>
    <p:sldId id="286" r:id="rId14"/>
    <p:sldId id="273" r:id="rId15"/>
    <p:sldId id="287" r:id="rId16"/>
    <p:sldId id="278" r:id="rId17"/>
    <p:sldId id="291" r:id="rId18"/>
    <p:sldId id="288" r:id="rId19"/>
    <p:sldId id="289" r:id="rId20"/>
    <p:sldId id="293" r:id="rId21"/>
    <p:sldId id="295" r:id="rId22"/>
    <p:sldId id="290" r:id="rId23"/>
    <p:sldId id="294" r:id="rId24"/>
    <p:sldId id="284" r:id="rId25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F0C87AB-3BDE-5F4D-A621-4ECE2B32C2FD}">
          <p14:sldIdLst>
            <p14:sldId id="292"/>
            <p14:sldId id="258"/>
            <p14:sldId id="285"/>
            <p14:sldId id="257"/>
            <p14:sldId id="286"/>
            <p14:sldId id="273"/>
            <p14:sldId id="287"/>
            <p14:sldId id="278"/>
            <p14:sldId id="291"/>
            <p14:sldId id="288"/>
            <p14:sldId id="289"/>
            <p14:sldId id="293"/>
            <p14:sldId id="295"/>
            <p14:sldId id="290"/>
            <p14:sldId id="294"/>
            <p14:sldId id="284"/>
          </p14:sldIdLst>
        </p14:section>
        <p14:section name="Table of content" id="{54FAD082-8C17-4C4F-AA65-78EEC8F73A5A}">
          <p14:sldIdLst/>
        </p14:section>
        <p14:section name="Section header" id="{4E4CB13A-7FCB-3043-A604-8272A9BB5384}">
          <p14:sldIdLst/>
        </p14:section>
        <p14:section name="Content" id="{199C57AE-A346-7942-94FB-EDE9C3BAFB9C}">
          <p14:sldIdLst/>
        </p14:section>
        <p14:section name="Statements" id="{384E19A9-12B4-3545-829C-1904192B58D7}">
          <p14:sldIdLst/>
        </p14:section>
        <p14:section name="Stats &amp; diagrams" id="{78F35445-2C1F-1243-85E3-18514405D40A}">
          <p14:sldIdLst/>
        </p14:section>
        <p14:section name="Thank you" id="{F0FE72FD-1F05-074D-9DA7-F398A197171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A958"/>
    <a:srgbClr val="142F4F"/>
    <a:srgbClr val="EBEBEB"/>
    <a:srgbClr val="00612C"/>
    <a:srgbClr val="B6A068"/>
    <a:srgbClr val="00AB51"/>
    <a:srgbClr val="EBECEC"/>
    <a:srgbClr val="E4D5BA"/>
    <a:srgbClr val="182C53"/>
    <a:srgbClr val="FB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953792-33D0-9842-91F6-CC281BBBA57E}" v="1" dt="2024-05-14T06:35:27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16"/>
    <p:restoredTop sz="94627"/>
  </p:normalViewPr>
  <p:slideViewPr>
    <p:cSldViewPr snapToGrid="0">
      <p:cViewPr varScale="1">
        <p:scale>
          <a:sx n="274" d="100"/>
          <a:sy n="274" d="100"/>
        </p:scale>
        <p:origin x="168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0119DC-8E5D-44F4-A9D5-4DB73FD476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41291-2593-A45C-4B69-98BE83B8C5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FB613-B8B5-F244-8C30-D5117906E36A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DBE13-AA97-B674-6A4C-4636350EE2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91B6E-8E2D-C909-3405-837EA5C6B6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51860-556B-794A-B45D-571C4B004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006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6FCF3-2C3C-FF44-99FC-6D11F753A624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C6FDC-F130-0446-BB29-C29A071754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50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6FDC-F130-0446-BB29-C29A071754E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3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wearing a gas mask and a helmet&#10;&#10;Description automatically generated">
            <a:extLst>
              <a:ext uri="{FF2B5EF4-FFF2-40B4-BE49-F238E27FC236}">
                <a16:creationId xmlns:a16="http://schemas.microsoft.com/office/drawing/2014/main" id="{D1289655-9137-9DE9-55E2-240C137F4E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1E937C-FB2E-6029-E4E4-D448B09CA7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5989" y="1110788"/>
            <a:ext cx="9144000" cy="2387600"/>
          </a:xfrm>
        </p:spPr>
        <p:txBody>
          <a:bodyPr anchor="b">
            <a:normAutofit/>
          </a:bodyPr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Introduktion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0FBCDC-C8EF-BBE8-B2FB-B2161AD795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5989" y="3928327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DM Mono" panose="020B0509040201040103" pitchFamily="49" charset="77"/>
                <a:cs typeface="Sor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STEFAN SANDOR, CEO, 04 03 2024 LUND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F2251FE-BF88-672B-AF82-F4F2E54FE8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7727" y="5905403"/>
            <a:ext cx="2414023" cy="2896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9E150D-A722-3FE3-44F3-3AC17F44D03D}"/>
              </a:ext>
            </a:extLst>
          </p:cNvPr>
          <p:cNvSpPr/>
          <p:nvPr userDrawn="1"/>
        </p:nvSpPr>
        <p:spPr>
          <a:xfrm>
            <a:off x="979221" y="3452351"/>
            <a:ext cx="6789741" cy="186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364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97EFB-427C-37FF-5501-A59B1C7B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42C1E-910B-2A60-5534-3F556FCB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4D7FA-BEEA-CBF1-99A8-15415D61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50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EB34-095B-C1D5-0FBD-346E3B94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A3D9B-1A13-FBB7-0F25-F7BE8CAC4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D79EB-6F6A-390A-D159-C2BAD0C01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7EADE-1067-1EAB-3B6F-A3ED8558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D1CE5-48F3-55C3-83F2-5FAC3816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E5091-E222-617F-BFCC-6A495E22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01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0FA2-22C2-9BBC-99EB-DD60EECA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B888DA-DC53-FE07-FAAB-80CB61F71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92833-DEEB-416D-90C2-E1C4EBE05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2C358-FB4D-8782-8056-C38751A0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1930D-AD2F-191A-E334-EF80ACEB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6E687-4B28-DB1B-FDE7-024F9D2B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42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0860-B0E5-AAEC-7923-A86D3D98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A928B-2ABC-F466-DE5D-B588523CB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021D1-7D5E-887C-0210-2ACF46FB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1D4A7-C8E9-AC83-3D3A-C26F7D4F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C479C-FFB1-FB0E-44FF-6228B74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437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BE1EB-3F3A-2FE4-DE79-30752F149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F32ED-15DA-C57B-C582-46DF90B16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400E3-6795-F159-AD43-3D688350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027AB-DADA-029A-3B20-2BCF8494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60B90-8DE3-311D-FE5F-19B5D330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032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602905"/>
            <a:ext cx="5055633" cy="64676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 b="0" i="0">
                <a:latin typeface="Roboto Slab Light" pitchFamily="2" charset="0"/>
                <a:ea typeface="Roboto Slab Light" pitchFamily="2" charset="0"/>
              </a:defRPr>
            </a:lvl1pPr>
          </a:lstStyle>
          <a:p>
            <a:r>
              <a:rPr lang="en-GB" dirty="0"/>
              <a:t>Small enough to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DFCA9D-4208-668B-6A00-71C2F1590006}"/>
              </a:ext>
            </a:extLst>
          </p:cNvPr>
          <p:cNvSpPr/>
          <p:nvPr userDrawn="1"/>
        </p:nvSpPr>
        <p:spPr>
          <a:xfrm>
            <a:off x="6293555" y="6101645"/>
            <a:ext cx="5322711" cy="2118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21E6009-90E3-B725-1D0A-51CA11D82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3555" y="659956"/>
            <a:ext cx="5322710" cy="544168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DCAB5BB-4B41-BC36-D3CB-158597E10DF2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75736" y="2176642"/>
            <a:ext cx="5055630" cy="64676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fit in your pocket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C4C732E-F9B9-7D7D-0E73-A2F334219B5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75736" y="2710013"/>
            <a:ext cx="5055630" cy="1129146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tx1"/>
                </a:solidFill>
                <a:latin typeface="Roboto Slab Light" pitchFamily="2" charset="0"/>
                <a:ea typeface="Roboto Slab Light" pitchFamily="2" charset="0"/>
              </a:defRPr>
            </a:lvl1pPr>
          </a:lstStyle>
          <a:p>
            <a:pPr lvl="0"/>
            <a:r>
              <a:rPr lang="en-GB" dirty="0"/>
              <a:t>big enough to redefine Raman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92D7464-BB72-C29B-7DE8-48566B906DC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75736" y="4043814"/>
            <a:ext cx="5055630" cy="13068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Roboto Slab Light" pitchFamily="2" charset="0"/>
                <a:ea typeface="Roboto Slab Light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 err="1"/>
              <a:t>Serstech</a:t>
            </a:r>
            <a:r>
              <a:rPr lang="en-GB" dirty="0"/>
              <a:t> </a:t>
            </a:r>
            <a:r>
              <a:rPr lang="en-GB" dirty="0" err="1"/>
              <a:t>Arx</a:t>
            </a:r>
            <a:r>
              <a:rPr lang="en-GB" dirty="0"/>
              <a:t> is a revolutionizing instrument, introducing patented auto-focus technology for the first time in handheld Raman instruments. </a:t>
            </a:r>
            <a:r>
              <a:rPr lang="en-GB" dirty="0" err="1"/>
              <a:t>Serstech</a:t>
            </a:r>
            <a:r>
              <a:rPr lang="en-GB" dirty="0"/>
              <a:t> </a:t>
            </a:r>
            <a:r>
              <a:rPr lang="en-GB" dirty="0" err="1"/>
              <a:t>Arx</a:t>
            </a:r>
            <a:r>
              <a:rPr lang="en-GB" dirty="0"/>
              <a:t> makes it easier to identify.</a:t>
            </a:r>
          </a:p>
        </p:txBody>
      </p:sp>
    </p:spTree>
    <p:extLst>
      <p:ext uri="{BB962C8B-B14F-4D97-AF65-F5344CB8AC3E}">
        <p14:creationId xmlns:p14="http://schemas.microsoft.com/office/powerpoint/2010/main" val="2603864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335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73F13-940E-7EA1-AA67-F9190C0AC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5574D-2DD9-7E4B-2C53-E9F7F307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262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41BF-628E-53CC-E753-69CF2E3C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ABAD0-8421-D4B2-8373-4713A183B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BDC0C-768D-1481-DFE4-CA4719016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626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711D-D6EB-558E-84C6-6EF89EE4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C7CC6-0BEA-D76A-C789-3ADC58F0A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D12C-87DA-EAAD-7F6E-DDDB2BCC2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6A35E-2C86-DA06-3A31-AB994BA0E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4B79-79B6-1BC8-6295-7DE37D5DB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3C25A-AEED-E413-7CF3-10EE976A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7CB298-1672-D072-7164-21129E42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26C00-4D76-9A33-59FD-FCF75AA9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16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10D148-9E40-9BEF-5510-7D09DEE7B1C3}"/>
              </a:ext>
            </a:extLst>
          </p:cNvPr>
          <p:cNvSpPr/>
          <p:nvPr userDrawn="1"/>
        </p:nvSpPr>
        <p:spPr>
          <a:xfrm>
            <a:off x="-1" y="6251662"/>
            <a:ext cx="8733453" cy="606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6A2865-682E-6A68-D13E-B29B97EBEE2E}"/>
              </a:ext>
            </a:extLst>
          </p:cNvPr>
          <p:cNvSpPr/>
          <p:nvPr userDrawn="1"/>
        </p:nvSpPr>
        <p:spPr>
          <a:xfrm>
            <a:off x="8733452" y="5392271"/>
            <a:ext cx="3458548" cy="14657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E937C-FB2E-6029-E4E4-D448B09CA7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5989" y="818147"/>
            <a:ext cx="9144000" cy="176566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Serstech</a:t>
            </a:r>
            <a:r>
              <a:rPr lang="en-GB" dirty="0"/>
              <a:t> full year report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0FBCDC-C8EF-BBE8-B2FB-B2161AD795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5989" y="2669348"/>
            <a:ext cx="9144000" cy="500114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Roboto Slab Light" pitchFamily="2" charset="0"/>
                <a:ea typeface="Roboto Slab Light" pitchFamily="2" charset="0"/>
                <a:cs typeface="Sor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Stefan Sandor, CEO, 04-03-2024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F2251FE-BF88-672B-AF82-F4F2E54FE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1440" y="6040424"/>
            <a:ext cx="2030877" cy="24370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8679140-8E1B-FBE2-961B-88C215597267}"/>
              </a:ext>
            </a:extLst>
          </p:cNvPr>
          <p:cNvSpPr txBox="1">
            <a:spLocks/>
          </p:cNvSpPr>
          <p:nvPr userDrawn="1"/>
        </p:nvSpPr>
        <p:spPr>
          <a:xfrm>
            <a:off x="372917" y="6434586"/>
            <a:ext cx="3886475" cy="291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Roboto Slab Light" pitchFamily="2" charset="0"/>
                <a:ea typeface="Roboto Slab Light" pitchFamily="2" charset="0"/>
                <a:cs typeface="Sora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2"/>
                </a:solidFill>
                <a:latin typeface="DM Mono" panose="020B0509040201040103" pitchFamily="49" charset="77"/>
              </a:rPr>
              <a:t>SIMPLICITY MEETS SPEED AND PRECISION</a:t>
            </a:r>
          </a:p>
        </p:txBody>
      </p:sp>
    </p:spTree>
    <p:extLst>
      <p:ext uri="{BB962C8B-B14F-4D97-AF65-F5344CB8AC3E}">
        <p14:creationId xmlns:p14="http://schemas.microsoft.com/office/powerpoint/2010/main" val="4051169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2E5D-0104-2F4D-998D-CBF063F0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BB03E-28F3-E811-D5A1-89E98BE1F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C3BA4-5AE5-DAE2-419B-0A1ABFB2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C163B-1AA5-7C1C-B2C6-15EA3B6A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97EFB-427C-37FF-5501-A59B1C7B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42C1E-910B-2A60-5534-3F556FCB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4D7FA-BEEA-CBF1-99A8-15415D61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275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EB34-095B-C1D5-0FBD-346E3B94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A3D9B-1A13-FBB7-0F25-F7BE8CAC4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D79EB-6F6A-390A-D159-C2BAD0C01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7EADE-1067-1EAB-3B6F-A3ED8558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D1CE5-48F3-55C3-83F2-5FAC3816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E5091-E222-617F-BFCC-6A495E22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829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0FA2-22C2-9BBC-99EB-DD60EECA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B888DA-DC53-FE07-FAAB-80CB61F71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92833-DEEB-416D-90C2-E1C4EBE05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2C358-FB4D-8782-8056-C38751A0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1930D-AD2F-191A-E334-EF80ACEB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6E687-4B28-DB1B-FDE7-024F9D2B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10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0860-B0E5-AAEC-7923-A86D3D98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A928B-2ABC-F466-DE5D-B588523CB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021D1-7D5E-887C-0210-2ACF46FB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1D4A7-C8E9-AC83-3D3A-C26F7D4F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C479C-FFB1-FB0E-44FF-6228B74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823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BE1EB-3F3A-2FE4-DE79-30752F149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F32ED-15DA-C57B-C582-46DF90B16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400E3-6795-F159-AD43-3D688350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027AB-DADA-029A-3B20-2BCF8494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60B90-8DE3-311D-FE5F-19B5D330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64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460" y="852017"/>
            <a:ext cx="10515600" cy="1245473"/>
          </a:xfrm>
        </p:spPr>
        <p:txBody>
          <a:bodyPr anchor="t">
            <a:noAutofit/>
          </a:bodyPr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New user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A45669-AC7F-3BC2-2772-0FB10434DE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2940" y="2093288"/>
            <a:ext cx="10515600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interface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B0FA85-224A-3E3E-C467-239B79BDC22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2940" y="3349208"/>
            <a:ext cx="10515600" cy="1207439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and efficient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38859C2-2286-033C-3879-026589542F9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940" y="4594114"/>
            <a:ext cx="10515600" cy="1207439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workflows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9B2573F-EF9D-7D46-E866-CD817F29A0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2940" y="5816984"/>
            <a:ext cx="10515600" cy="45470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DM Mono" panose="020B0509040201040103" pitchFamily="49" charset="77"/>
              </a:defRPr>
            </a:lvl1pPr>
          </a:lstStyle>
          <a:p>
            <a:r>
              <a:rPr lang="en-GB" sz="2000" b="0" i="0" dirty="0">
                <a:solidFill>
                  <a:schemeClr val="tx2"/>
                </a:solidFill>
                <a:latin typeface="DM Mono" panose="020B0509040201040103" pitchFamily="49" charset="77"/>
              </a:rPr>
              <a:t>Stefan Sandor, CEO, Lund 04 03 2024</a:t>
            </a:r>
          </a:p>
        </p:txBody>
      </p:sp>
    </p:spTree>
    <p:extLst>
      <p:ext uri="{BB962C8B-B14F-4D97-AF65-F5344CB8AC3E}">
        <p14:creationId xmlns:p14="http://schemas.microsoft.com/office/powerpoint/2010/main" val="1662834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2">
    <p:bg>
      <p:bgPr>
        <a:solidFill>
          <a:srgbClr val="FBF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460" y="852017"/>
            <a:ext cx="10515600" cy="1245473"/>
          </a:xfrm>
        </p:spPr>
        <p:txBody>
          <a:bodyPr anchor="t">
            <a:noAutofit/>
          </a:bodyPr>
          <a:lstStyle>
            <a:lvl1pPr>
              <a:defRPr sz="90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New user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A45669-AC7F-3BC2-2772-0FB10434DE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2940" y="2093288"/>
            <a:ext cx="10515600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interface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B0FA85-224A-3E3E-C467-239B79BDC22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2940" y="3349208"/>
            <a:ext cx="10515600" cy="1207439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and efficient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38859C2-2286-033C-3879-026589542F9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940" y="4594114"/>
            <a:ext cx="10515600" cy="1207439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workflows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9B2573F-EF9D-7D46-E866-CD817F29A0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2940" y="5816984"/>
            <a:ext cx="10515600" cy="45470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B6A068"/>
                </a:solidFill>
                <a:latin typeface="DM Mono" panose="020B0509040201040103" pitchFamily="49" charset="77"/>
              </a:defRPr>
            </a:lvl1pPr>
          </a:lstStyle>
          <a:p>
            <a:r>
              <a:rPr lang="en-GB" sz="2000" b="0" i="0" dirty="0">
                <a:solidFill>
                  <a:schemeClr val="tx2"/>
                </a:solidFill>
                <a:latin typeface="DM Mono" panose="020B0509040201040103" pitchFamily="49" charset="77"/>
              </a:rPr>
              <a:t>Stefan Sandor, CEO, Lund 04 03 2024</a:t>
            </a:r>
          </a:p>
        </p:txBody>
      </p:sp>
    </p:spTree>
    <p:extLst>
      <p:ext uri="{BB962C8B-B14F-4D97-AF65-F5344CB8AC3E}">
        <p14:creationId xmlns:p14="http://schemas.microsoft.com/office/powerpoint/2010/main" val="4211530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460" y="852017"/>
            <a:ext cx="10515600" cy="1245473"/>
          </a:xfrm>
        </p:spPr>
        <p:txBody>
          <a:bodyPr anchor="t">
            <a:noAutofit/>
          </a:bodyPr>
          <a:lstStyle>
            <a:lvl1pPr>
              <a:defRPr sz="90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New user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A45669-AC7F-3BC2-2772-0FB10434DE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2940" y="2093288"/>
            <a:ext cx="10515600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interface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B0FA85-224A-3E3E-C467-239B79BDC22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2940" y="3349208"/>
            <a:ext cx="10515600" cy="1207439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and efficient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38859C2-2286-033C-3879-026589542F9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940" y="4594114"/>
            <a:ext cx="10515600" cy="1207439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workflows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9B2573F-EF9D-7D46-E866-CD817F29A0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2940" y="5816984"/>
            <a:ext cx="10515600" cy="45470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DM Mono" panose="020B0509040201040103" pitchFamily="49" charset="77"/>
              </a:defRPr>
            </a:lvl1pPr>
          </a:lstStyle>
          <a:p>
            <a:r>
              <a:rPr lang="en-GB" sz="2000" b="0" i="0" dirty="0">
                <a:solidFill>
                  <a:schemeClr val="bg1"/>
                </a:solidFill>
                <a:latin typeface="DM Mono" panose="020B0509040201040103" pitchFamily="49" charset="77"/>
              </a:rPr>
              <a:t>Stefan Sandor, CEO, Lund 04 03 2024</a:t>
            </a:r>
          </a:p>
        </p:txBody>
      </p:sp>
    </p:spTree>
    <p:extLst>
      <p:ext uri="{BB962C8B-B14F-4D97-AF65-F5344CB8AC3E}">
        <p14:creationId xmlns:p14="http://schemas.microsoft.com/office/powerpoint/2010/main" val="2511423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61346"/>
            <a:ext cx="5860774" cy="1245473"/>
          </a:xfrm>
        </p:spPr>
        <p:txBody>
          <a:bodyPr anchor="t">
            <a:noAutofit/>
          </a:bodyPr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Simplicity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844CF3-3DAC-5290-F125-B60B124FB4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56002"/>
            <a:ext cx="3450815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Speed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D2DC10-FB5D-7012-A35A-2EB7C92667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4131415"/>
            <a:ext cx="5324270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Precision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C35A00-FF1E-B4C3-B213-8E23283CB46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4325" y="5805776"/>
            <a:ext cx="10515600" cy="48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rgbClr val="B6A068"/>
                </a:solidFill>
                <a:latin typeface="DM Mono" panose="020B0509040201040103" pitchFamily="49" charset="77"/>
              </a:defRPr>
            </a:lvl1pPr>
            <a:lvl2pPr marL="457200" indent="0">
              <a:buNone/>
              <a:defRPr sz="2000">
                <a:latin typeface="DM Mono" panose="020B0509040201040103" pitchFamily="49" charset="77"/>
              </a:defRPr>
            </a:lvl2pPr>
            <a:lvl3pPr marL="914400" indent="0">
              <a:buNone/>
              <a:defRPr sz="2000">
                <a:latin typeface="DM Mono" panose="020B0509040201040103" pitchFamily="49" charset="77"/>
              </a:defRPr>
            </a:lvl3pPr>
            <a:lvl4pPr marL="1371600" indent="0">
              <a:buNone/>
              <a:defRPr sz="2000">
                <a:latin typeface="DM Mono" panose="020B0509040201040103" pitchFamily="49" charset="77"/>
              </a:defRPr>
            </a:lvl4pPr>
            <a:lvl5pPr marL="1828800" indent="0">
              <a:buNone/>
              <a:defRPr sz="2000">
                <a:latin typeface="DM Mono" panose="020B0509040201040103" pitchFamily="49" charset="77"/>
              </a:defRPr>
            </a:lvl5pPr>
          </a:lstStyle>
          <a:p>
            <a:pPr lvl="0"/>
            <a:r>
              <a:rPr lang="en-GB" dirty="0" err="1"/>
              <a:t>Serstech</a:t>
            </a:r>
            <a:r>
              <a:rPr lang="en-GB" dirty="0"/>
              <a:t> </a:t>
            </a:r>
            <a:r>
              <a:rPr lang="en-GB" dirty="0" err="1"/>
              <a:t>Arx</a:t>
            </a:r>
            <a:r>
              <a:rPr lang="en-GB" dirty="0"/>
              <a:t> is a revolutionizing instrument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97714E-7105-3DA3-4515-4CDAF28F923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03764" y="1791916"/>
            <a:ext cx="198782" cy="198782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B7D658-CF81-BAA9-4D83-24F72B47AFD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92746" y="3348119"/>
            <a:ext cx="198782" cy="198782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9037A2-86D0-47FC-DD6F-E07F4375C39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57210" y="4925815"/>
            <a:ext cx="198782" cy="198782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41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3400"/>
            <a:ext cx="10515600" cy="1325563"/>
          </a:xfrm>
        </p:spPr>
        <p:txBody>
          <a:bodyPr>
            <a:normAutofit/>
          </a:bodyPr>
          <a:lstStyle>
            <a:lvl1pPr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Table of content.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490EA-05DB-5892-F35F-E8EABDC9E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368040"/>
            <a:ext cx="10515600" cy="30632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tx2"/>
                </a:solidFill>
                <a:latin typeface="DM Mono" panose="020B0509040201040103" pitchFamily="49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Latest results</a:t>
            </a:r>
          </a:p>
          <a:p>
            <a:pPr lvl="0"/>
            <a:r>
              <a:rPr lang="en-GB" dirty="0"/>
              <a:t>Vision 5 years ahead</a:t>
            </a:r>
          </a:p>
          <a:p>
            <a:pPr lvl="0"/>
            <a:r>
              <a:rPr lang="en-GB" dirty="0"/>
              <a:t>Conclusion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91516A-99D0-68DC-E7E5-683C451C54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1421535"/>
            <a:ext cx="10515600" cy="3803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tx2"/>
                </a:solidFill>
                <a:latin typeface="DM Mono" panose="020B0509040201040103" pitchFamily="49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3019597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5">
    <p:bg>
      <p:bgPr>
        <a:solidFill>
          <a:srgbClr val="FB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61346"/>
            <a:ext cx="5860774" cy="1245473"/>
          </a:xfrm>
        </p:spPr>
        <p:txBody>
          <a:bodyPr anchor="t">
            <a:noAutofit/>
          </a:bodyPr>
          <a:lstStyle>
            <a:lvl1pPr>
              <a:defRPr sz="90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Simplicity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844CF3-3DAC-5290-F125-B60B124FB4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56002"/>
            <a:ext cx="3450815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Speed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D2DC10-FB5D-7012-A35A-2EB7C92667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4131415"/>
            <a:ext cx="5324270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Precision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C35A00-FF1E-B4C3-B213-8E23283CB46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4325" y="5805776"/>
            <a:ext cx="10515600" cy="48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  <a:latin typeface="DM Mono" panose="020B0509040201040103" pitchFamily="49" charset="77"/>
              </a:defRPr>
            </a:lvl1pPr>
            <a:lvl2pPr marL="457200" indent="0">
              <a:buNone/>
              <a:defRPr sz="2000">
                <a:latin typeface="DM Mono" panose="020B0509040201040103" pitchFamily="49" charset="77"/>
              </a:defRPr>
            </a:lvl2pPr>
            <a:lvl3pPr marL="914400" indent="0">
              <a:buNone/>
              <a:defRPr sz="2000">
                <a:latin typeface="DM Mono" panose="020B0509040201040103" pitchFamily="49" charset="77"/>
              </a:defRPr>
            </a:lvl3pPr>
            <a:lvl4pPr marL="1371600" indent="0">
              <a:buNone/>
              <a:defRPr sz="2000">
                <a:latin typeface="DM Mono" panose="020B0509040201040103" pitchFamily="49" charset="77"/>
              </a:defRPr>
            </a:lvl4pPr>
            <a:lvl5pPr marL="1828800" indent="0">
              <a:buNone/>
              <a:defRPr sz="2000">
                <a:latin typeface="DM Mono" panose="020B0509040201040103" pitchFamily="49" charset="77"/>
              </a:defRPr>
            </a:lvl5pPr>
          </a:lstStyle>
          <a:p>
            <a:pPr lvl="0"/>
            <a:r>
              <a:rPr lang="en-GB" dirty="0" err="1"/>
              <a:t>Serstech</a:t>
            </a:r>
            <a:r>
              <a:rPr lang="en-GB" dirty="0"/>
              <a:t> </a:t>
            </a:r>
            <a:r>
              <a:rPr lang="en-GB" dirty="0" err="1"/>
              <a:t>Arx</a:t>
            </a:r>
            <a:r>
              <a:rPr lang="en-GB" dirty="0"/>
              <a:t> is a revolutionizing instrument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46779-8C77-0640-335D-198FF8323A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03764" y="1791916"/>
            <a:ext cx="198782" cy="198782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80DF02-48FD-913B-B1B0-D17BBEBDE2E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92746" y="3348119"/>
            <a:ext cx="198782" cy="198782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491D5A-247A-0CB6-5215-BF5F99379B2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57210" y="4925815"/>
            <a:ext cx="198782" cy="198782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0018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61346"/>
            <a:ext cx="5860774" cy="1245473"/>
          </a:xfrm>
        </p:spPr>
        <p:txBody>
          <a:bodyPr anchor="t">
            <a:noAutofit/>
          </a:bodyPr>
          <a:lstStyle>
            <a:lvl1pPr>
              <a:defRPr sz="90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Simplicity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844CF3-3DAC-5290-F125-B60B124FB4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56002"/>
            <a:ext cx="3450815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Speed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D2DC10-FB5D-7012-A35A-2EB7C92667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4131415"/>
            <a:ext cx="5324270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Precision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C35A00-FF1E-B4C3-B213-8E23283CB46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4325" y="5805776"/>
            <a:ext cx="10515600" cy="48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DM Mono" panose="020B0509040201040103" pitchFamily="49" charset="77"/>
              </a:defRPr>
            </a:lvl1pPr>
            <a:lvl2pPr marL="457200" indent="0">
              <a:buNone/>
              <a:defRPr sz="2000">
                <a:latin typeface="DM Mono" panose="020B0509040201040103" pitchFamily="49" charset="77"/>
              </a:defRPr>
            </a:lvl2pPr>
            <a:lvl3pPr marL="914400" indent="0">
              <a:buNone/>
              <a:defRPr sz="2000">
                <a:latin typeface="DM Mono" panose="020B0509040201040103" pitchFamily="49" charset="77"/>
              </a:defRPr>
            </a:lvl3pPr>
            <a:lvl4pPr marL="1371600" indent="0">
              <a:buNone/>
              <a:defRPr sz="2000">
                <a:latin typeface="DM Mono" panose="020B0509040201040103" pitchFamily="49" charset="77"/>
              </a:defRPr>
            </a:lvl4pPr>
            <a:lvl5pPr marL="1828800" indent="0">
              <a:buNone/>
              <a:defRPr sz="2000">
                <a:latin typeface="DM Mono" panose="020B0509040201040103" pitchFamily="49" charset="77"/>
              </a:defRPr>
            </a:lvl5pPr>
          </a:lstStyle>
          <a:p>
            <a:pPr lvl="0"/>
            <a:r>
              <a:rPr lang="en-GB" dirty="0" err="1"/>
              <a:t>Serstech</a:t>
            </a:r>
            <a:r>
              <a:rPr lang="en-GB" dirty="0"/>
              <a:t> </a:t>
            </a:r>
            <a:r>
              <a:rPr lang="en-GB" dirty="0" err="1"/>
              <a:t>Arx</a:t>
            </a:r>
            <a:r>
              <a:rPr lang="en-GB" dirty="0"/>
              <a:t> is a revolutionizing instrument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6875E-2010-98F5-F01D-19035F5A0FC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03764" y="1791916"/>
            <a:ext cx="198782" cy="198782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CA07A5-B1D2-00E3-4CDB-279D0493229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92746" y="3348119"/>
            <a:ext cx="198782" cy="198782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1C7A60-0F1D-EE85-67CE-6886EC8E1C2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57210" y="4925815"/>
            <a:ext cx="198782" cy="198782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243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2351" y="1925955"/>
            <a:ext cx="6487297" cy="84195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4800" b="0" i="0">
                <a:latin typeface="Roboto Slab Light" pitchFamily="2" charset="0"/>
                <a:ea typeface="Roboto Slab Light" pitchFamily="2" charset="0"/>
              </a:defRPr>
            </a:lvl1pPr>
          </a:lstStyle>
          <a:p>
            <a:r>
              <a:rPr lang="en-GB" dirty="0"/>
              <a:t>Small enough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69E5B-8408-451A-437B-63406B8D235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52352" y="2667360"/>
            <a:ext cx="6487296" cy="8419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fit it in your pocket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07B0A2-7F51-2B1C-765C-F96C0FD38BF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853219" y="3397385"/>
            <a:ext cx="6487296" cy="196869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b="0" i="0">
                <a:solidFill>
                  <a:schemeClr val="tx1"/>
                </a:solidFill>
                <a:latin typeface="Roboto Slab Light" pitchFamily="2" charset="0"/>
                <a:ea typeface="Roboto Slab Light" pitchFamily="2" charset="0"/>
              </a:defRPr>
            </a:lvl1pPr>
          </a:lstStyle>
          <a:p>
            <a:pPr lvl="0"/>
            <a:r>
              <a:rPr lang="en-GB" dirty="0"/>
              <a:t>Big enough to define Raman</a:t>
            </a:r>
          </a:p>
        </p:txBody>
      </p:sp>
    </p:spTree>
    <p:extLst>
      <p:ext uri="{BB962C8B-B14F-4D97-AF65-F5344CB8AC3E}">
        <p14:creationId xmlns:p14="http://schemas.microsoft.com/office/powerpoint/2010/main" val="3077816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54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490EA-05DB-5892-F35F-E8EABDC9E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98442-AE31-675D-1D6B-4541D8F33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7317-8DC6-D844-74D2-DDEBA8EC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09C9D-7713-F6D8-C99D-6E70B1AD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791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73F13-940E-7EA1-AA67-F9190C0AC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5574D-2DD9-7E4B-2C53-E9F7F307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F5553-564C-2289-3371-B6A7E804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AB7CB-86CA-466E-27E3-3440988C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6C65A-46BE-852B-92B5-F40A40CA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697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41BF-628E-53CC-E753-69CF2E3C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ABAD0-8421-D4B2-8373-4713A183B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BDC0C-768D-1481-DFE4-CA4719016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56D73-3AB4-C4F3-5AE3-112345E4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92D1C-206E-111B-0485-2EFA44209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32001-8277-5242-D0B7-242654F6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056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711D-D6EB-558E-84C6-6EF89EE4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C7CC6-0BEA-D76A-C789-3ADC58F0A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D12C-87DA-EAAD-7F6E-DDDB2BCC2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6A35E-2C86-DA06-3A31-AB994BA0E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4B79-79B6-1BC8-6295-7DE37D5DB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3C25A-AEED-E413-7CF3-10EE976A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7CB298-1672-D072-7164-21129E42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26C00-4D76-9A33-59FD-FCF75AA9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601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2E5D-0104-2F4D-998D-CBF063F0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BB03E-28F3-E811-D5A1-89E98BE1F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C3BA4-5AE5-DAE2-419B-0A1ABFB2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C163B-1AA5-7C1C-B2C6-15EA3B6A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570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97EFB-427C-37FF-5501-A59B1C7B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42C1E-910B-2A60-5534-3F556FCB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4D7FA-BEEA-CBF1-99A8-15415D61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19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0893"/>
            <a:ext cx="10515600" cy="1325563"/>
          </a:xfrm>
        </p:spPr>
        <p:txBody>
          <a:bodyPr>
            <a:normAutofit/>
          </a:bodyPr>
          <a:lstStyle>
            <a:lvl1pPr>
              <a:defRPr sz="6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Table of content.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490EA-05DB-5892-F35F-E8EABDC9E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035533"/>
            <a:ext cx="10515600" cy="30632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>
                <a:solidFill>
                  <a:schemeClr val="tx2"/>
                </a:solidFill>
                <a:latin typeface="DM Mono" panose="020B0509040201040103" pitchFamily="49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Latest results</a:t>
            </a:r>
          </a:p>
          <a:p>
            <a:pPr lvl="0"/>
            <a:r>
              <a:rPr lang="en-GB" dirty="0"/>
              <a:t>Vision 5 years ahead</a:t>
            </a:r>
          </a:p>
          <a:p>
            <a:pPr lvl="0"/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8743254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EB34-095B-C1D5-0FBD-346E3B94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A3D9B-1A13-FBB7-0F25-F7BE8CAC4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D79EB-6F6A-390A-D159-C2BAD0C01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7EADE-1067-1EAB-3B6F-A3ED8558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D1CE5-48F3-55C3-83F2-5FAC3816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E5091-E222-617F-BFCC-6A495E22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665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0FA2-22C2-9BBC-99EB-DD60EECAE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B888DA-DC53-FE07-FAAB-80CB61F71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92833-DEEB-416D-90C2-E1C4EBE05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2C358-FB4D-8782-8056-C38751A0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1930D-AD2F-191A-E334-EF80ACEB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6E687-4B28-DB1B-FDE7-024F9D2B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956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0860-B0E5-AAEC-7923-A86D3D98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A928B-2ABC-F466-DE5D-B588523CB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021D1-7D5E-887C-0210-2ACF46FB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1D4A7-C8E9-AC83-3D3A-C26F7D4F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C479C-FFB1-FB0E-44FF-6228B74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486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BE1EB-3F3A-2FE4-DE79-30752F149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F32ED-15DA-C57B-C582-46DF90B16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400E3-6795-F159-AD43-3D688350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027AB-DADA-029A-3B20-2BCF8494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60B90-8DE3-311D-FE5F-19B5D330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08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7D88-08C7-977D-7018-1F01258E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842479"/>
            <a:ext cx="6246419" cy="132556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9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490EA-05DB-5892-F35F-E8EABDC9E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6264" y="4942483"/>
            <a:ext cx="10515600" cy="315317"/>
          </a:xfrm>
        </p:spPr>
        <p:txBody>
          <a:bodyPr>
            <a:normAutofit/>
          </a:bodyPr>
          <a:lstStyle>
            <a:lvl1pPr marL="0" indent="0">
              <a:buNone/>
              <a:defRPr sz="1700" b="0" i="0">
                <a:solidFill>
                  <a:schemeClr val="bg1"/>
                </a:solidFill>
                <a:latin typeface="DM Mono" panose="020B0509040201040103" pitchFamily="49" charset="77"/>
                <a:ea typeface="Roboto Slab Light" pitchFamily="2" charset="0"/>
              </a:defRPr>
            </a:lvl1pPr>
          </a:lstStyle>
          <a:p>
            <a:pPr lvl="0"/>
            <a:r>
              <a:rPr lang="en-GB" dirty="0"/>
              <a:t>FURTHER INQUIRIES: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810B47-A63E-91D6-A092-1601AD22D9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66264" y="5278642"/>
            <a:ext cx="10515600" cy="476681"/>
          </a:xfr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chemeClr val="tx2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STEFAN.SANDOR@SERSTECH.COM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41625D1-DA30-FE79-29BD-B1CC8B6A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7727" y="5905403"/>
            <a:ext cx="2414023" cy="28968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983908-A88D-B4D4-397E-AD933E407E7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8198" y="2192651"/>
            <a:ext cx="6246418" cy="1255920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listening!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47425-570C-A08B-D703-7002C63E118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084616" y="840886"/>
            <a:ext cx="4377133" cy="1347997"/>
          </a:xfrm>
        </p:spPr>
        <p:txBody>
          <a:bodyPr>
            <a:normAutofit/>
          </a:bodyPr>
          <a:lstStyle>
            <a:lvl1pPr marL="0" indent="0">
              <a:buNone/>
              <a:defRPr sz="9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267324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50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73F13-940E-7EA1-AA67-F9190C0AC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5574D-2DD9-7E4B-2C53-E9F7F307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F5553-564C-2289-3371-B6A7E804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AB7CB-86CA-466E-27E3-3440988C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6C65A-46BE-852B-92B5-F40A40CA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26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41BF-628E-53CC-E753-69CF2E3C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ABAD0-8421-D4B2-8373-4713A183B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BDC0C-768D-1481-DFE4-CA4719016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56D73-3AB4-C4F3-5AE3-112345E4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92D1C-206E-111B-0485-2EFA44209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32001-8277-5242-D0B7-242654F6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5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711D-D6EB-558E-84C6-6EF89EE4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C7CC6-0BEA-D76A-C789-3ADC58F0A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D12C-87DA-EAAD-7F6E-DDDB2BCC2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6A35E-2C86-DA06-3A31-AB994BA0E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4B79-79B6-1BC8-6295-7DE37D5DB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3C25A-AEED-E413-7CF3-10EE976A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7CB298-1672-D072-7164-21129E42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26C00-4D76-9A33-59FD-FCF75AA9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13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2E5D-0104-2F4D-998D-CBF063F0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BB03E-28F3-E811-D5A1-89E98BE1F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C3BA4-5AE5-DAE2-419B-0A1ABFB2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7C163B-1AA5-7C1C-B2C6-15EA3B6A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38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FA10E-1B42-C224-22C5-6781698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64000-C301-4E5F-ED95-5FAEC4EA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3FB0-F394-25BF-0DC6-699BCCC6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C23EF-DC3A-1E7B-901C-63B5D6B93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4C84F-80CE-E83C-ED19-52F8762EC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83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FA10E-1B42-C224-22C5-6781698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64000-C301-4E5F-ED95-5FAEC4EA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3FB0-F394-25BF-0DC6-699BCCC6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F33D98-F1B7-694E-BDF6-E98CC93C63B8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C23EF-DC3A-1E7B-901C-63B5D6B93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4C84F-80CE-E83C-ED19-52F8762EC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1E0A39-0F38-5A4E-AD2C-91A28FB0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85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FA10E-1B42-C224-22C5-6781698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64000-C301-4E5F-ED95-5FAEC4EA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AF26EC-7098-D664-6A56-63BBC0D70A58}"/>
              </a:ext>
            </a:extLst>
          </p:cNvPr>
          <p:cNvSpPr txBox="1">
            <a:spLocks/>
          </p:cNvSpPr>
          <p:nvPr userDrawn="1"/>
        </p:nvSpPr>
        <p:spPr>
          <a:xfrm>
            <a:off x="6400494" y="143669"/>
            <a:ext cx="525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Strictly confidential | </a:t>
            </a:r>
            <a:fld id="{7CF33D98-F1B7-694E-BDF6-E98CC93C63B8}" type="datetimeFigureOut">
              <a:rPr lang="en-GB" smtClean="0"/>
              <a:pPr/>
              <a:t>14/05/2024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5C7212-4E5A-A803-1A0C-E0F83D67FA21}"/>
              </a:ext>
            </a:extLst>
          </p:cNvPr>
          <p:cNvSpPr txBox="1">
            <a:spLocks/>
          </p:cNvSpPr>
          <p:nvPr userDrawn="1"/>
        </p:nvSpPr>
        <p:spPr>
          <a:xfrm>
            <a:off x="697696" y="1436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SERSTECH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2565C2-D95C-C81D-BBB6-C463F904717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44686" cy="645774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1E0A39-0F38-5A4E-AD2C-91A28FB07A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FA10E-1B42-C224-22C5-6781698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64000-C301-4E5F-ED95-5FAEC4EA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2D5EF82-EDFF-314D-E61D-8AEE8FF9DAAA}"/>
              </a:ext>
            </a:extLst>
          </p:cNvPr>
          <p:cNvSpPr txBox="1">
            <a:spLocks/>
          </p:cNvSpPr>
          <p:nvPr userDrawn="1"/>
        </p:nvSpPr>
        <p:spPr>
          <a:xfrm>
            <a:off x="6400494" y="143669"/>
            <a:ext cx="525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Strictly confidential | </a:t>
            </a:r>
            <a:fld id="{7CF33D98-F1B7-694E-BDF6-E98CC93C63B8}" type="datetimeFigureOut">
              <a:rPr lang="en-GB" smtClean="0"/>
              <a:pPr/>
              <a:t>14/05/2024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401132-AA16-3C1B-9F66-44DC03959DAC}"/>
              </a:ext>
            </a:extLst>
          </p:cNvPr>
          <p:cNvSpPr txBox="1">
            <a:spLocks/>
          </p:cNvSpPr>
          <p:nvPr userDrawn="1"/>
        </p:nvSpPr>
        <p:spPr>
          <a:xfrm>
            <a:off x="697696" y="1436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SERSTECH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72A463-079D-C522-BD41-A9521ED77A8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44686" cy="645774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1E0A39-0F38-5A4E-AD2C-91A28FB07A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14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FA10E-1B42-C224-22C5-6781698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64000-C301-4E5F-ED95-5FAEC4EA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8508B2-03DF-46C2-D742-1BF85456B657}"/>
              </a:ext>
            </a:extLst>
          </p:cNvPr>
          <p:cNvSpPr txBox="1">
            <a:spLocks/>
          </p:cNvSpPr>
          <p:nvPr userDrawn="1"/>
        </p:nvSpPr>
        <p:spPr>
          <a:xfrm>
            <a:off x="6400494" y="143669"/>
            <a:ext cx="525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Strictly confidential | </a:t>
            </a:r>
            <a:fld id="{7CF33D98-F1B7-694E-BDF6-E98CC93C63B8}" type="datetimeFigureOut">
              <a:rPr lang="en-GB" smtClean="0"/>
              <a:pPr/>
              <a:t>14/05/2024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898217-2B2D-0AF8-CC0E-446DECFB8AC4}"/>
              </a:ext>
            </a:extLst>
          </p:cNvPr>
          <p:cNvSpPr txBox="1">
            <a:spLocks/>
          </p:cNvSpPr>
          <p:nvPr userDrawn="1"/>
        </p:nvSpPr>
        <p:spPr>
          <a:xfrm>
            <a:off x="697696" y="1436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SERSTECH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CE4E0B-7EC7-2B61-3488-8EBC22DE27F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44686" cy="645774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1E0A39-0F38-5A4E-AD2C-91A28FB07A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47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31" r:id="rId2"/>
    <p:sldLayoutId id="2147483732" r:id="rId3"/>
    <p:sldLayoutId id="2147483722" r:id="rId4"/>
    <p:sldLayoutId id="2147483733" r:id="rId5"/>
    <p:sldLayoutId id="2147483734" r:id="rId6"/>
    <p:sldLayoutId id="214748368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FA10E-1B42-C224-22C5-6781698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64000-C301-4E5F-ED95-5FAEC4EA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C4A11DA-35C4-DF78-5AF5-40F43BB4E42A}"/>
              </a:ext>
            </a:extLst>
          </p:cNvPr>
          <p:cNvSpPr txBox="1">
            <a:spLocks/>
          </p:cNvSpPr>
          <p:nvPr userDrawn="1"/>
        </p:nvSpPr>
        <p:spPr>
          <a:xfrm>
            <a:off x="6400494" y="143669"/>
            <a:ext cx="525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Strictly confidential | </a:t>
            </a:r>
            <a:fld id="{7CF33D98-F1B7-694E-BDF6-E98CC93C63B8}" type="datetimeFigureOut">
              <a:rPr lang="en-GB" smtClean="0"/>
              <a:pPr/>
              <a:t>14/05/2024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52F894D-A58E-692B-190E-E58B9791C20C}"/>
              </a:ext>
            </a:extLst>
          </p:cNvPr>
          <p:cNvSpPr txBox="1">
            <a:spLocks/>
          </p:cNvSpPr>
          <p:nvPr userDrawn="1"/>
        </p:nvSpPr>
        <p:spPr>
          <a:xfrm>
            <a:off x="697696" y="1436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SERSTECH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86FC82-E75B-2A3A-64D3-3C07F8EA0A7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44686" cy="645774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1E0A39-0F38-5A4E-AD2C-91A28FB07A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33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FA10E-1B42-C224-22C5-67816985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64000-C301-4E5F-ED95-5FAEC4EA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C4A11DA-35C4-DF78-5AF5-40F43BB4E42A}"/>
              </a:ext>
            </a:extLst>
          </p:cNvPr>
          <p:cNvSpPr txBox="1">
            <a:spLocks/>
          </p:cNvSpPr>
          <p:nvPr userDrawn="1"/>
        </p:nvSpPr>
        <p:spPr>
          <a:xfrm>
            <a:off x="6400494" y="143669"/>
            <a:ext cx="525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Strictly confidential | </a:t>
            </a:r>
            <a:fld id="{7CF33D98-F1B7-694E-BDF6-E98CC93C63B8}" type="datetimeFigureOut">
              <a:rPr lang="en-GB" smtClean="0"/>
              <a:pPr/>
              <a:t>14/05/2024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52F894D-A58E-692B-190E-E58B9791C20C}"/>
              </a:ext>
            </a:extLst>
          </p:cNvPr>
          <p:cNvSpPr txBox="1">
            <a:spLocks/>
          </p:cNvSpPr>
          <p:nvPr userDrawn="1"/>
        </p:nvSpPr>
        <p:spPr>
          <a:xfrm>
            <a:off x="697696" y="1436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DM Mono" panose="020B0509040201040103" pitchFamily="49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SERSTECH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86FC82-E75B-2A3A-64D3-3C07F8EA0A7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44686" cy="645774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/>
          <a:lstStyle>
            <a:defPPr>
              <a:defRPr lang="en-S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1E0A39-0F38-5A4E-AD2C-91A28FB07A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28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F04B-3E25-806E-E259-5D169875A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615" y="1679806"/>
            <a:ext cx="9144000" cy="2387600"/>
          </a:xfrm>
        </p:spPr>
        <p:txBody>
          <a:bodyPr/>
          <a:lstStyle/>
          <a:p>
            <a:r>
              <a:rPr lang="en-GB" dirty="0"/>
              <a:t>SERSTECH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8085A-BD4D-D556-11DA-07895B4E5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422" y="3858862"/>
            <a:ext cx="9144000" cy="1655762"/>
          </a:xfrm>
        </p:spPr>
        <p:txBody>
          <a:bodyPr/>
          <a:lstStyle/>
          <a:p>
            <a:r>
              <a:rPr lang="en-GB" dirty="0"/>
              <a:t>Presenter, Title</a:t>
            </a:r>
          </a:p>
        </p:txBody>
      </p:sp>
    </p:spTree>
    <p:extLst>
      <p:ext uri="{BB962C8B-B14F-4D97-AF65-F5344CB8AC3E}">
        <p14:creationId xmlns:p14="http://schemas.microsoft.com/office/powerpoint/2010/main" val="516049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31" y="1334106"/>
            <a:ext cx="5055633" cy="646768"/>
          </a:xfrm>
        </p:spPr>
        <p:txBody>
          <a:bodyPr/>
          <a:lstStyle/>
          <a:p>
            <a:r>
              <a:rPr lang="en-GB" dirty="0">
                <a:solidFill>
                  <a:srgbClr val="4FA958"/>
                </a:solidFill>
              </a:rPr>
              <a:t>Serstech Arx </a:t>
            </a:r>
            <a:r>
              <a:rPr lang="en-GB" dirty="0" err="1">
                <a:solidFill>
                  <a:srgbClr val="4FA958"/>
                </a:solidFill>
              </a:rPr>
              <a:t>mkII</a:t>
            </a:r>
            <a:endParaRPr lang="en-GB" dirty="0">
              <a:solidFill>
                <a:srgbClr val="4FA958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48E56-37AA-EF9C-86B2-53D869F84E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83231" y="2055197"/>
            <a:ext cx="5512769" cy="4674787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latin typeface="+mn-lt"/>
                <a:ea typeface="+mn-ea"/>
              </a:rPr>
              <a:t>Ease of use</a:t>
            </a:r>
            <a:br>
              <a:rPr lang="en-GB" sz="1400" dirty="0">
                <a:latin typeface="+mn-lt"/>
                <a:ea typeface="+mn-ea"/>
              </a:rPr>
            </a:br>
            <a:r>
              <a:rPr lang="en-GB" sz="1000" dirty="0"/>
              <a:t>Extreme usability, developed with and for field operators</a:t>
            </a:r>
          </a:p>
          <a:p>
            <a:br>
              <a:rPr lang="en-GB" sz="1400" dirty="0">
                <a:latin typeface="+mn-lt"/>
                <a:ea typeface="+mn-ea"/>
              </a:rPr>
            </a:br>
            <a:r>
              <a:rPr lang="en-GB" dirty="0">
                <a:latin typeface="+mn-lt"/>
                <a:ea typeface="+mn-ea"/>
              </a:rPr>
              <a:t>Portability / Form factor</a:t>
            </a:r>
            <a:br>
              <a:rPr lang="en-GB" sz="1400" dirty="0">
                <a:latin typeface="+mn-lt"/>
                <a:ea typeface="+mn-ea"/>
              </a:rPr>
            </a:br>
            <a:r>
              <a:rPr lang="en-GB" sz="1000" dirty="0"/>
              <a:t>Designed for field use, one hand operation, single button operation etc.</a:t>
            </a:r>
          </a:p>
          <a:p>
            <a:br>
              <a:rPr lang="en-GB" sz="1400" dirty="0">
                <a:latin typeface="+mn-lt"/>
                <a:ea typeface="+mn-ea"/>
              </a:rPr>
            </a:br>
            <a:r>
              <a:rPr lang="en-GB" dirty="0">
                <a:latin typeface="+mn-lt"/>
                <a:ea typeface="+mn-ea"/>
              </a:rPr>
              <a:t>Battery Life</a:t>
            </a:r>
            <a:br>
              <a:rPr lang="en-GB" sz="1400" dirty="0">
                <a:latin typeface="+mn-lt"/>
                <a:ea typeface="+mn-ea"/>
              </a:rPr>
            </a:br>
            <a:r>
              <a:rPr lang="en-GB" sz="1000" dirty="0"/>
              <a:t>12h+ normal operational use, with convenient USB-C charging</a:t>
            </a:r>
          </a:p>
          <a:p>
            <a:br>
              <a:rPr lang="en-GB" sz="900" dirty="0">
                <a:latin typeface="+mn-lt"/>
                <a:ea typeface="+mn-ea"/>
              </a:rPr>
            </a:br>
            <a:r>
              <a:rPr lang="en-GB" dirty="0">
                <a:latin typeface="+mn-lt"/>
                <a:ea typeface="+mn-ea"/>
              </a:rPr>
              <a:t>User Interface with feedback</a:t>
            </a:r>
            <a:br>
              <a:rPr lang="en-GB" sz="800" dirty="0"/>
            </a:br>
            <a:r>
              <a:rPr lang="en-GB" sz="1000" dirty="0"/>
              <a:t>Guidance on how to remedy inconclusive measurements</a:t>
            </a:r>
          </a:p>
          <a:p>
            <a:br>
              <a:rPr lang="en-GB" sz="800" dirty="0"/>
            </a:br>
            <a:r>
              <a:rPr lang="en-GB" dirty="0">
                <a:latin typeface="+mn-lt"/>
                <a:ea typeface="+mn-ea"/>
              </a:rPr>
              <a:t>Complex mixtures &amp; impurities</a:t>
            </a:r>
            <a:br>
              <a:rPr lang="en-GB" sz="1100" dirty="0"/>
            </a:br>
            <a:r>
              <a:rPr lang="en-GB" sz="1000" dirty="0">
                <a:latin typeface="Roboto Slab Light" pitchFamily="2" charset="0"/>
                <a:ea typeface="Roboto Slab Light" pitchFamily="2" charset="0"/>
              </a:rPr>
              <a:t>Ability to identify significantly more substances than ever before</a:t>
            </a:r>
          </a:p>
          <a:p>
            <a:br>
              <a:rPr lang="en-GB" sz="800" dirty="0">
                <a:latin typeface="Roboto Slab Light" pitchFamily="2" charset="0"/>
                <a:ea typeface="Roboto Slab Light" pitchFamily="2" charset="0"/>
              </a:rPr>
            </a:br>
            <a:r>
              <a:rPr lang="en-GB" dirty="0">
                <a:latin typeface="+mn-lt"/>
                <a:ea typeface="+mn-ea"/>
              </a:rPr>
              <a:t>Fluorescence Reduction</a:t>
            </a:r>
            <a:br>
              <a:rPr lang="en-GB" sz="1100" dirty="0"/>
            </a:br>
            <a:r>
              <a:rPr lang="en-GB" sz="1000" dirty="0">
                <a:latin typeface="Roboto Slab Light" pitchFamily="2" charset="0"/>
                <a:ea typeface="Roboto Slab Light" pitchFamily="2" charset="0"/>
              </a:rPr>
              <a:t>Comparable to, or better than 1064nm with New algorithm, Less fluorescence, more Raman signal </a:t>
            </a:r>
          </a:p>
          <a:p>
            <a:br>
              <a:rPr lang="en-GB" sz="800" dirty="0">
                <a:latin typeface="Roboto Slab Light" pitchFamily="2" charset="0"/>
                <a:ea typeface="Roboto Slab Light" pitchFamily="2" charset="0"/>
              </a:rPr>
            </a:br>
            <a:r>
              <a:rPr lang="en-GB" dirty="0">
                <a:latin typeface="+mn-lt"/>
                <a:ea typeface="+mn-ea"/>
              </a:rPr>
              <a:t>Dark &amp; Explosive materials</a:t>
            </a:r>
            <a:br>
              <a:rPr lang="en-GB" sz="1100" dirty="0"/>
            </a:br>
            <a:r>
              <a:rPr lang="en-GB" sz="1000" dirty="0">
                <a:latin typeface="Roboto Slab Light" pitchFamily="2" charset="0"/>
                <a:ea typeface="Roboto Slab Light" pitchFamily="2" charset="0"/>
              </a:rPr>
              <a:t>High quality spectra with low laser power</a:t>
            </a:r>
          </a:p>
          <a:p>
            <a:br>
              <a:rPr lang="en-GB" sz="800" dirty="0">
                <a:latin typeface="Roboto Slab Light" pitchFamily="2" charset="0"/>
                <a:ea typeface="Roboto Slab Light" pitchFamily="2" charset="0"/>
              </a:rPr>
            </a:br>
            <a:r>
              <a:rPr lang="en-GB" dirty="0">
                <a:latin typeface="+mn-lt"/>
                <a:ea typeface="+mn-ea"/>
              </a:rPr>
              <a:t>Biotoxins library</a:t>
            </a:r>
            <a:br>
              <a:rPr lang="en-GB" sz="1100" dirty="0"/>
            </a:br>
            <a:r>
              <a:rPr lang="en-GB" sz="1000" dirty="0">
                <a:latin typeface="Roboto Slab Light" pitchFamily="2" charset="0"/>
                <a:ea typeface="Roboto Slab Light" pitchFamily="2" charset="0"/>
              </a:rPr>
              <a:t>As the only handheld Raman device Serstech offers a Biotoxins library</a:t>
            </a:r>
          </a:p>
          <a:p>
            <a:br>
              <a:rPr lang="en-GB" sz="800" dirty="0">
                <a:latin typeface="Roboto Slab Light" pitchFamily="2" charset="0"/>
                <a:ea typeface="Roboto Slab Light" pitchFamily="2" charset="0"/>
              </a:rPr>
            </a:br>
            <a:r>
              <a:rPr lang="en-GB" dirty="0">
                <a:latin typeface="+mn-lt"/>
                <a:ea typeface="+mn-ea"/>
              </a:rPr>
              <a:t>ChemDash Mobile</a:t>
            </a:r>
            <a:br>
              <a:rPr lang="en-GB" sz="1100" dirty="0"/>
            </a:br>
            <a:r>
              <a:rPr lang="en-GB" sz="1000" dirty="0">
                <a:latin typeface="Roboto Slab Light" pitchFamily="2" charset="0"/>
                <a:ea typeface="Roboto Slab Light" pitchFamily="2" charset="0"/>
              </a:rPr>
              <a:t>Reports on the fly, remote control instrument with Wi-Fi/Bluetooth, GPS coordinates etc.</a:t>
            </a:r>
            <a:endParaRPr lang="en-GB" sz="900" dirty="0">
              <a:latin typeface="+mn-lt"/>
              <a:ea typeface="+mn-ea"/>
            </a:endParaRPr>
          </a:p>
        </p:txBody>
      </p:sp>
      <p:pic>
        <p:nvPicPr>
          <p:cNvPr id="16" name="Picture 15" descr="A person in camouflage jacket and gloves kneeling in the woods&#10;&#10;Description automatically generated">
            <a:extLst>
              <a:ext uri="{FF2B5EF4-FFF2-40B4-BE49-F238E27FC236}">
                <a16:creationId xmlns:a16="http://schemas.microsoft.com/office/drawing/2014/main" id="{8F19E727-8E52-DC31-F3BC-E11024EBF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3101" y="1518058"/>
            <a:ext cx="5307042" cy="45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4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FA958"/>
                </a:solidFill>
              </a:rPr>
              <a:t>Refence Libraries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48E56-37AA-EF9C-86B2-53D869F84E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75736" y="2553010"/>
            <a:ext cx="5055630" cy="3548592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17.000+ Substances</a:t>
            </a:r>
            <a:r>
              <a:rPr lang="en-GB" sz="1200" dirty="0"/>
              <a:t> (24.000 by the end of -24)</a:t>
            </a:r>
            <a:br>
              <a:rPr lang="en-GB" dirty="0"/>
            </a:br>
            <a:r>
              <a:rPr lang="en-GB" dirty="0"/>
              <a:t>	Narcotics</a:t>
            </a:r>
            <a:br>
              <a:rPr lang="en-GB" dirty="0"/>
            </a:br>
            <a:r>
              <a:rPr lang="en-GB" dirty="0"/>
              <a:t>	Explosives</a:t>
            </a:r>
            <a:br>
              <a:rPr lang="en-GB" dirty="0"/>
            </a:br>
            <a:r>
              <a:rPr lang="en-GB" dirty="0"/>
              <a:t>	Hazardous Chemicals</a:t>
            </a:r>
            <a:br>
              <a:rPr lang="en-GB" dirty="0"/>
            </a:br>
            <a:r>
              <a:rPr lang="en-GB" dirty="0"/>
              <a:t>	Pharmaceuticals</a:t>
            </a:r>
            <a:br>
              <a:rPr lang="en-GB" dirty="0"/>
            </a:br>
            <a:r>
              <a:rPr lang="en-GB" dirty="0"/>
              <a:t>	Chemical Warfare Agents</a:t>
            </a:r>
            <a:br>
              <a:rPr lang="en-GB" dirty="0"/>
            </a:br>
            <a:r>
              <a:rPr lang="en-GB" dirty="0"/>
              <a:t>	Bio-Toxins</a:t>
            </a:r>
          </a:p>
          <a:p>
            <a:r>
              <a:rPr lang="en-GB" b="1" dirty="0"/>
              <a:t>Validated Spectra</a:t>
            </a:r>
            <a:br>
              <a:rPr lang="en-GB" b="1" dirty="0"/>
            </a:br>
            <a:r>
              <a:rPr lang="en-GB" dirty="0"/>
              <a:t>	GHS Symbols</a:t>
            </a:r>
            <a:br>
              <a:rPr lang="en-GB" dirty="0"/>
            </a:br>
            <a:r>
              <a:rPr lang="en-GB" dirty="0"/>
              <a:t>	CAS numbers</a:t>
            </a:r>
          </a:p>
          <a:p>
            <a:r>
              <a:rPr lang="en-GB" b="1" dirty="0"/>
              <a:t>Updated Quarterly </a:t>
            </a:r>
            <a:br>
              <a:rPr lang="en-GB" b="1" dirty="0"/>
            </a:br>
            <a:r>
              <a:rPr lang="en-GB" b="1" dirty="0"/>
              <a:t>	</a:t>
            </a:r>
            <a:r>
              <a:rPr lang="en-GB" dirty="0"/>
              <a:t>Free of charge for the lifetime of the device</a:t>
            </a:r>
            <a:br>
              <a:rPr lang="en-GB" dirty="0"/>
            </a:br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901752B-F8DB-AE8E-8C20-EDD7433A1B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3376" y="2553010"/>
            <a:ext cx="5322888" cy="354859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726D5-8A15-2596-1136-9083E4C72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549" y="3915806"/>
            <a:ext cx="2264210" cy="109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61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FA958"/>
                </a:solidFill>
              </a:rPr>
              <a:t>SERS Kit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48E56-37AA-EF9C-86B2-53D869F84E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75736" y="2553010"/>
            <a:ext cx="5203962" cy="3548592"/>
          </a:xfrm>
        </p:spPr>
        <p:txBody>
          <a:bodyPr>
            <a:normAutofit/>
          </a:bodyPr>
          <a:lstStyle/>
          <a:p>
            <a:r>
              <a:rPr lang="en-GB" b="1" dirty="0"/>
              <a:t>Quick identification of difficult substances</a:t>
            </a:r>
            <a:br>
              <a:rPr lang="en-GB" dirty="0"/>
            </a:br>
            <a:r>
              <a:rPr lang="en-GB" sz="1000" dirty="0"/>
              <a:t>Measure down to PPM level (0,0001%)</a:t>
            </a:r>
            <a:r>
              <a:rPr lang="en-GB" dirty="0"/>
              <a:t>	</a:t>
            </a:r>
          </a:p>
          <a:p>
            <a:r>
              <a:rPr lang="en-GB" b="1" dirty="0"/>
              <a:t>Low concentration / fluorescent street samples </a:t>
            </a:r>
            <a:br>
              <a:rPr lang="en-GB" b="1" dirty="0"/>
            </a:br>
            <a:r>
              <a:rPr lang="en-GB" sz="1000" dirty="0"/>
              <a:t>Heroin, Fentanyl, Meth Amphetamine, Ketamine, Cocaine, Amphetamine, CWA’s etc.</a:t>
            </a:r>
            <a:endParaRPr lang="en-GB" dirty="0"/>
          </a:p>
          <a:p>
            <a:r>
              <a:rPr lang="en-GB" b="1" dirty="0"/>
              <a:t>Quick and easy operations in the field</a:t>
            </a:r>
          </a:p>
          <a:p>
            <a:r>
              <a:rPr lang="en-GB" b="1" dirty="0"/>
              <a:t>Patented technology</a:t>
            </a:r>
          </a:p>
          <a:p>
            <a:r>
              <a:rPr lang="en-GB" b="1" dirty="0"/>
              <a:t>Best in class</a:t>
            </a:r>
          </a:p>
          <a:p>
            <a:br>
              <a:rPr lang="en-GB" dirty="0"/>
            </a:br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	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901752B-F8DB-AE8E-8C20-EDD7433A1B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206" y="652280"/>
            <a:ext cx="5310057" cy="5449322"/>
          </a:xfrm>
        </p:spPr>
      </p:pic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0915C01-60EE-40BE-B1F6-374B8C84C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6" y="5558590"/>
            <a:ext cx="6158803" cy="9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1602905"/>
            <a:ext cx="6196003" cy="646768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4FA958"/>
                </a:solidFill>
              </a:rPr>
              <a:t>ChemDash</a:t>
            </a:r>
            <a:r>
              <a:rPr lang="en-GB" dirty="0">
                <a:solidFill>
                  <a:srgbClr val="4FA958"/>
                </a:solidFill>
              </a:rPr>
              <a:t> &amp; </a:t>
            </a:r>
            <a:r>
              <a:rPr lang="en-GB" dirty="0" err="1">
                <a:solidFill>
                  <a:srgbClr val="4FA958"/>
                </a:solidFill>
              </a:rPr>
              <a:t>ChemDash</a:t>
            </a:r>
            <a:r>
              <a:rPr lang="en-GB" dirty="0">
                <a:solidFill>
                  <a:srgbClr val="4FA958"/>
                </a:solidFill>
              </a:rPr>
              <a:t> Mobile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48E56-37AA-EF9C-86B2-53D869F84E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75733" y="2969846"/>
            <a:ext cx="5203962" cy="1753580"/>
          </a:xfrm>
        </p:spPr>
        <p:txBody>
          <a:bodyPr>
            <a:normAutofit/>
          </a:bodyPr>
          <a:lstStyle/>
          <a:p>
            <a:r>
              <a:rPr lang="en-GB" b="1" dirty="0" err="1"/>
              <a:t>ChemDash</a:t>
            </a:r>
            <a:br>
              <a:rPr lang="en-GB" dirty="0"/>
            </a:br>
            <a:r>
              <a:rPr lang="en-GB" sz="1000" dirty="0"/>
              <a:t>Administrate users, devices, libraries etc.</a:t>
            </a:r>
            <a:br>
              <a:rPr lang="en-GB" sz="1000" dirty="0"/>
            </a:br>
            <a:r>
              <a:rPr lang="en-GB" sz="1000" dirty="0" err="1"/>
              <a:t>Analyze</a:t>
            </a:r>
            <a:r>
              <a:rPr lang="en-GB" sz="1000" dirty="0"/>
              <a:t> and compare spectra</a:t>
            </a:r>
            <a:br>
              <a:rPr lang="en-GB" sz="1000" dirty="0"/>
            </a:br>
            <a:r>
              <a:rPr lang="en-GB" sz="1000" dirty="0"/>
              <a:t>Export </a:t>
            </a:r>
            <a:r>
              <a:rPr lang="en-GB" sz="1000" dirty="0" err="1"/>
              <a:t>measurments</a:t>
            </a:r>
            <a:r>
              <a:rPr lang="en-GB" sz="1000" dirty="0"/>
              <a:t>, create and share reports etc.</a:t>
            </a:r>
            <a:r>
              <a:rPr lang="en-GB" dirty="0"/>
              <a:t>	</a:t>
            </a:r>
          </a:p>
          <a:p>
            <a:r>
              <a:rPr lang="en-GB" b="1" dirty="0"/>
              <a:t>ChemDash Mobile</a:t>
            </a:r>
            <a:br>
              <a:rPr lang="en-GB" b="1" dirty="0"/>
            </a:br>
            <a:r>
              <a:rPr lang="en-GB" sz="1000" dirty="0"/>
              <a:t>Generate reports on the fly</a:t>
            </a:r>
            <a:br>
              <a:rPr lang="en-GB" sz="1000" dirty="0"/>
            </a:br>
            <a:r>
              <a:rPr lang="en-GB" sz="1000" dirty="0"/>
              <a:t>Remote control Serstech Arx mkII via Wi-Fi or Bluetooth</a:t>
            </a:r>
            <a:br>
              <a:rPr lang="en-GB" sz="1000" dirty="0"/>
            </a:br>
            <a:r>
              <a:rPr lang="en-GB" sz="1000" dirty="0"/>
              <a:t>Reach-Back service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BE1886-973B-E055-CAB5-2684FD307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907" y="2969846"/>
            <a:ext cx="1637141" cy="3059092"/>
          </a:xfrm>
          <a:prstGeom prst="rect">
            <a:avLst/>
          </a:prstGeom>
        </p:spPr>
      </p:pic>
      <p:pic>
        <p:nvPicPr>
          <p:cNvPr id="15" name="Picture 14" descr="A computer with a graph on it&#10;&#10;Description automatically generated">
            <a:extLst>
              <a:ext uri="{FF2B5EF4-FFF2-40B4-BE49-F238E27FC236}">
                <a16:creationId xmlns:a16="http://schemas.microsoft.com/office/drawing/2014/main" id="{F197E9FD-E552-8F5C-B522-7CA317D2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207" y="2689854"/>
            <a:ext cx="6133517" cy="36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46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1602905"/>
            <a:ext cx="6377158" cy="64676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FA958"/>
                </a:solidFill>
              </a:rPr>
              <a:t>Aftersales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762196C-DD2A-630A-C132-D027F4830734}"/>
              </a:ext>
            </a:extLst>
          </p:cNvPr>
          <p:cNvSpPr txBox="1">
            <a:spLocks/>
          </p:cNvSpPr>
          <p:nvPr/>
        </p:nvSpPr>
        <p:spPr>
          <a:xfrm>
            <a:off x="575733" y="2740370"/>
            <a:ext cx="5055630" cy="2055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Warranty</a:t>
            </a:r>
            <a:br>
              <a:rPr lang="en-GB" b="1" dirty="0"/>
            </a:br>
            <a:r>
              <a:rPr lang="en-GB" sz="1000" dirty="0"/>
              <a:t>5 years warranty – best in the industry</a:t>
            </a:r>
            <a:r>
              <a:rPr lang="en-GB" dirty="0"/>
              <a:t>	</a:t>
            </a:r>
          </a:p>
          <a:p>
            <a:r>
              <a:rPr lang="en-GB" b="1" dirty="0"/>
              <a:t>Support</a:t>
            </a:r>
            <a:br>
              <a:rPr lang="en-GB" b="1" dirty="0"/>
            </a:br>
            <a:r>
              <a:rPr lang="en-GB" sz="1000" dirty="0"/>
              <a:t>Local support through highly skilled partners</a:t>
            </a:r>
            <a:br>
              <a:rPr lang="en-GB" sz="1000" dirty="0"/>
            </a:br>
            <a:r>
              <a:rPr lang="en-GB" sz="1000" dirty="0"/>
              <a:t>Serstech dedicated support for trouble shooting and reach-back</a:t>
            </a:r>
            <a:r>
              <a:rPr lang="en-GB" dirty="0"/>
              <a:t>	</a:t>
            </a:r>
          </a:p>
          <a:p>
            <a:r>
              <a:rPr lang="en-GB" b="1" dirty="0"/>
              <a:t>Library updates</a:t>
            </a:r>
            <a:br>
              <a:rPr lang="en-GB" b="1" dirty="0"/>
            </a:br>
            <a:r>
              <a:rPr lang="en-GB" sz="1000" dirty="0"/>
              <a:t>Quarterly updates, free of charge</a:t>
            </a:r>
            <a:endParaRPr lang="en-GB" dirty="0"/>
          </a:p>
        </p:txBody>
      </p:sp>
      <p:pic>
        <p:nvPicPr>
          <p:cNvPr id="14" name="Picture 13" descr="A person wearing a gas mask and a helmet&#10;&#10;Description automatically generated">
            <a:extLst>
              <a:ext uri="{FF2B5EF4-FFF2-40B4-BE49-F238E27FC236}">
                <a16:creationId xmlns:a16="http://schemas.microsoft.com/office/drawing/2014/main" id="{14DC72BD-0306-1F27-E956-420DE7AF6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4407" y="1618360"/>
            <a:ext cx="5321859" cy="44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28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EDA34B5-1F84-6860-7877-8CD6EEBDB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537" y="3630667"/>
            <a:ext cx="5332871" cy="2518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1602905"/>
            <a:ext cx="6377158" cy="64676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FA958"/>
                </a:solidFill>
              </a:rPr>
              <a:t>Why Serstech</a:t>
            </a:r>
          </a:p>
        </p:txBody>
      </p:sp>
      <p:pic>
        <p:nvPicPr>
          <p:cNvPr id="3" name="Bildobjekt 3">
            <a:extLst>
              <a:ext uri="{FF2B5EF4-FFF2-40B4-BE49-F238E27FC236}">
                <a16:creationId xmlns:a16="http://schemas.microsoft.com/office/drawing/2014/main" id="{0E4CE9B5-1464-6036-24ED-6048427B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537" y="456825"/>
            <a:ext cx="2292160" cy="22921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4DA13A-94E9-D0F5-AA72-913E665D9123}"/>
              </a:ext>
            </a:extLst>
          </p:cNvPr>
          <p:cNvSpPr/>
          <p:nvPr/>
        </p:nvSpPr>
        <p:spPr>
          <a:xfrm>
            <a:off x="379833" y="5106304"/>
            <a:ext cx="5332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Complete solution for chemical threat identification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0D3C81-E0E4-451E-B009-286CEC73B767}"/>
              </a:ext>
            </a:extLst>
          </p:cNvPr>
          <p:cNvSpPr/>
          <p:nvPr/>
        </p:nvSpPr>
        <p:spPr>
          <a:xfrm>
            <a:off x="6468036" y="2475849"/>
            <a:ext cx="2087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Made in Sweden</a:t>
            </a:r>
          </a:p>
        </p:txBody>
      </p:sp>
      <p:grpSp>
        <p:nvGrpSpPr>
          <p:cNvPr id="8" name="Grupp 56">
            <a:extLst>
              <a:ext uri="{FF2B5EF4-FFF2-40B4-BE49-F238E27FC236}">
                <a16:creationId xmlns:a16="http://schemas.microsoft.com/office/drawing/2014/main" id="{0D261A4F-DECC-E14D-C41B-1C597583E82D}"/>
              </a:ext>
            </a:extLst>
          </p:cNvPr>
          <p:cNvGrpSpPr/>
          <p:nvPr/>
        </p:nvGrpSpPr>
        <p:grpSpPr>
          <a:xfrm>
            <a:off x="2890994" y="3282351"/>
            <a:ext cx="2148083" cy="1702556"/>
            <a:chOff x="7989157" y="2206546"/>
            <a:chExt cx="2435965" cy="1930728"/>
          </a:xfrm>
        </p:grpSpPr>
        <p:pic>
          <p:nvPicPr>
            <p:cNvPr id="9" name="Bildobjekt 57" descr="En bild som visar svart, dator, skärm, bärbar dator&#10;&#10;Automatiskt genererad beskrivning">
              <a:extLst>
                <a:ext uri="{FF2B5EF4-FFF2-40B4-BE49-F238E27FC236}">
                  <a16:creationId xmlns:a16="http://schemas.microsoft.com/office/drawing/2014/main" id="{3088E32C-5F13-E57E-5591-670B061CE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9157" y="2206546"/>
              <a:ext cx="2435965" cy="1930728"/>
            </a:xfrm>
            <a:prstGeom prst="rect">
              <a:avLst/>
            </a:prstGeom>
          </p:spPr>
        </p:pic>
        <p:pic>
          <p:nvPicPr>
            <p:cNvPr id="10" name="Bildobjekt 58" descr="En bild som visar skärmbild, skärm, svart, sitter&#10;&#10;Automatiskt genererad beskrivning">
              <a:extLst>
                <a:ext uri="{FF2B5EF4-FFF2-40B4-BE49-F238E27FC236}">
                  <a16:creationId xmlns:a16="http://schemas.microsoft.com/office/drawing/2014/main" id="{78800CE1-C1AC-B77B-5B45-9BAFAE849CF8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5241" y="2371736"/>
              <a:ext cx="2073041" cy="128961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B882812-3553-713B-F2CE-0DF914D386D6}"/>
              </a:ext>
            </a:extLst>
          </p:cNvPr>
          <p:cNvSpPr/>
          <p:nvPr/>
        </p:nvSpPr>
        <p:spPr>
          <a:xfrm>
            <a:off x="8053659" y="3369837"/>
            <a:ext cx="1607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References</a:t>
            </a:r>
          </a:p>
        </p:txBody>
      </p:sp>
      <p:pic>
        <p:nvPicPr>
          <p:cNvPr id="17" name="Picture 2" descr="Sudden Bereavement Support">
            <a:extLst>
              <a:ext uri="{FF2B5EF4-FFF2-40B4-BE49-F238E27FC236}">
                <a16:creationId xmlns:a16="http://schemas.microsoft.com/office/drawing/2014/main" id="{B105C7E2-2D53-DADC-8A20-F017E951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7402" y="708686"/>
            <a:ext cx="2947605" cy="179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0F9DDF-68D1-8480-1C56-AFC4676F98BE}"/>
              </a:ext>
            </a:extLst>
          </p:cNvPr>
          <p:cNvSpPr/>
          <p:nvPr/>
        </p:nvSpPr>
        <p:spPr>
          <a:xfrm>
            <a:off x="9158925" y="2475849"/>
            <a:ext cx="2351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Best in class support</a:t>
            </a:r>
          </a:p>
        </p:txBody>
      </p:sp>
      <p:grpSp>
        <p:nvGrpSpPr>
          <p:cNvPr id="20" name="Grupp 3">
            <a:extLst>
              <a:ext uri="{FF2B5EF4-FFF2-40B4-BE49-F238E27FC236}">
                <a16:creationId xmlns:a16="http://schemas.microsoft.com/office/drawing/2014/main" id="{1E2B9A98-4488-C8EC-9D0C-115D6F86181D}"/>
              </a:ext>
            </a:extLst>
          </p:cNvPr>
          <p:cNvGrpSpPr/>
          <p:nvPr/>
        </p:nvGrpSpPr>
        <p:grpSpPr>
          <a:xfrm>
            <a:off x="-418859" y="2101970"/>
            <a:ext cx="5172132" cy="2927565"/>
            <a:chOff x="4570543" y="120304"/>
            <a:chExt cx="7869697" cy="4426705"/>
          </a:xfrm>
        </p:grpSpPr>
        <p:pic>
          <p:nvPicPr>
            <p:cNvPr id="21" name="Bildobjekt 4" descr="En bild som visar text, elektronik, skärmbild, kontroll&#10;&#10;Automatiskt genererad beskrivning">
              <a:extLst>
                <a:ext uri="{FF2B5EF4-FFF2-40B4-BE49-F238E27FC236}">
                  <a16:creationId xmlns:a16="http://schemas.microsoft.com/office/drawing/2014/main" id="{7D36B39A-9B28-1C08-FECA-234A20956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0543" y="120304"/>
              <a:ext cx="7869697" cy="4426705"/>
            </a:xfrm>
            <a:prstGeom prst="rect">
              <a:avLst/>
            </a:prstGeom>
          </p:spPr>
        </p:pic>
        <p:pic>
          <p:nvPicPr>
            <p:cNvPr id="22" name="Bildobjekt 5" descr="En bild som visar text, skärmbild, programvara, Teckensnitt&#10;&#10;Automatiskt genererad beskrivning">
              <a:extLst>
                <a:ext uri="{FF2B5EF4-FFF2-40B4-BE49-F238E27FC236}">
                  <a16:creationId xmlns:a16="http://schemas.microsoft.com/office/drawing/2014/main" id="{D663D6E7-B80B-2867-945F-76AF38B46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4448" y="1619998"/>
              <a:ext cx="1681886" cy="1294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0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9196-8BEE-E2FC-DD96-2DA0B1FA7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29F48-1848-1470-79BE-C6AED6528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D7C52E-EB0F-0F2F-9499-BEC78CA7CB1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XXXXXXXXX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0FCB11-1479-2231-0F04-DCFE67A0AA9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listening!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32B2BF-D7EC-E802-0670-EAB1BF00DB9B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780751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CB6C-73A7-2F25-EAA4-8076579AE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Serstech in short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1AD01-3A80-C969-8DC1-DF50A3F78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The Company</a:t>
            </a:r>
          </a:p>
          <a:p>
            <a:pPr lvl="0"/>
            <a:r>
              <a:rPr lang="en-GB" dirty="0"/>
              <a:t>Reference Customers</a:t>
            </a:r>
          </a:p>
          <a:p>
            <a:pPr lvl="0"/>
            <a:r>
              <a:rPr lang="en-GB" dirty="0"/>
              <a:t>The Technology</a:t>
            </a:r>
          </a:p>
          <a:p>
            <a:pPr lvl="0"/>
            <a:r>
              <a:rPr lang="en-GB" dirty="0"/>
              <a:t>Product(s)</a:t>
            </a:r>
          </a:p>
          <a:p>
            <a:pPr lvl="0"/>
            <a:r>
              <a:rPr lang="en-GB" dirty="0"/>
              <a:t>Aftersales</a:t>
            </a:r>
          </a:p>
          <a:p>
            <a:pPr lvl="0"/>
            <a:r>
              <a:rPr lang="en-GB" dirty="0"/>
              <a:t>Why Serstech</a:t>
            </a:r>
          </a:p>
          <a:p>
            <a:pPr lvl="0"/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9012C-538E-93F3-6F20-DDECC48363D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526769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FA958"/>
                </a:solidFill>
              </a:rPr>
              <a:t>The Company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F05AE80-5B08-2E37-D959-3F31E2D187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376" y="722951"/>
            <a:ext cx="5327891" cy="5412097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48E56-37AA-EF9C-86B2-53D869F84E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75733" y="2614407"/>
            <a:ext cx="5236485" cy="2871916"/>
          </a:xfrm>
        </p:spPr>
        <p:txBody>
          <a:bodyPr>
            <a:normAutofit fontScale="92500"/>
          </a:bodyPr>
          <a:lstStyle/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Founded 2006</a:t>
            </a:r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Based in Lund, Sweden</a:t>
            </a:r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Listed on Nasdaq First North</a:t>
            </a:r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First commercial product in 2015</a:t>
            </a:r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On 3</a:t>
            </a:r>
            <a:r>
              <a:rPr lang="en-GB" baseline="30000" dirty="0"/>
              <a:t>rd</a:t>
            </a:r>
            <a:r>
              <a:rPr lang="en-GB" dirty="0"/>
              <a:t> generation product, Arx </a:t>
            </a:r>
            <a:r>
              <a:rPr lang="en-GB" dirty="0" err="1"/>
              <a:t>mkII</a:t>
            </a:r>
            <a:endParaRPr lang="en-GB" dirty="0"/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Fully focused on handheld Raman solutions</a:t>
            </a:r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All production in Sweden</a:t>
            </a:r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Global partner network, 170 partners in 66 countries</a:t>
            </a:r>
          </a:p>
        </p:txBody>
      </p:sp>
    </p:spTree>
    <p:extLst>
      <p:ext uri="{BB962C8B-B14F-4D97-AF65-F5344CB8AC3E}">
        <p14:creationId xmlns:p14="http://schemas.microsoft.com/office/powerpoint/2010/main" val="27748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7C2E-3089-6009-DD12-C413B71EF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166" y="831954"/>
            <a:ext cx="9144000" cy="84495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4FA958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Reference Customers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91EFF-0A7B-C1D7-AC54-02B9FF097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867" y="1816606"/>
            <a:ext cx="8500266" cy="40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28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FA958"/>
                </a:solidFill>
              </a:rPr>
              <a:t>The Technology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5CDE1D-A9C9-4007-83F7-CA2FABFC3C11}"/>
              </a:ext>
            </a:extLst>
          </p:cNvPr>
          <p:cNvCxnSpPr>
            <a:cxnSpLocks/>
            <a:stCxn id="13" idx="2"/>
            <a:endCxn id="14" idx="6"/>
          </p:cNvCxnSpPr>
          <p:nvPr/>
        </p:nvCxnSpPr>
        <p:spPr>
          <a:xfrm>
            <a:off x="649704" y="4487917"/>
            <a:ext cx="10913612" cy="0"/>
          </a:xfrm>
          <a:prstGeom prst="line">
            <a:avLst/>
          </a:prstGeom>
          <a:ln w="44450">
            <a:solidFill>
              <a:srgbClr val="182C53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50B8D98-9A9A-1825-528B-667D42A7B739}"/>
              </a:ext>
            </a:extLst>
          </p:cNvPr>
          <p:cNvSpPr/>
          <p:nvPr/>
        </p:nvSpPr>
        <p:spPr>
          <a:xfrm>
            <a:off x="649704" y="4132985"/>
            <a:ext cx="709864" cy="709864"/>
          </a:xfrm>
          <a:prstGeom prst="ellipse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A28A62-501C-3228-65FB-FC239B6E7171}"/>
              </a:ext>
            </a:extLst>
          </p:cNvPr>
          <p:cNvSpPr/>
          <p:nvPr/>
        </p:nvSpPr>
        <p:spPr>
          <a:xfrm>
            <a:off x="10853452" y="4132985"/>
            <a:ext cx="709864" cy="709864"/>
          </a:xfrm>
          <a:prstGeom prst="ellipse">
            <a:avLst/>
          </a:prstGeom>
          <a:solidFill>
            <a:srgbClr val="0061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625D40-1C90-F982-3092-2B931447DD92}"/>
              </a:ext>
            </a:extLst>
          </p:cNvPr>
          <p:cNvSpPr/>
          <p:nvPr/>
        </p:nvSpPr>
        <p:spPr>
          <a:xfrm>
            <a:off x="5751578" y="4132985"/>
            <a:ext cx="709864" cy="709864"/>
          </a:xfrm>
          <a:prstGeom prst="ellipse">
            <a:avLst/>
          </a:prstGeom>
          <a:solidFill>
            <a:srgbClr val="142F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10C41C-8558-F5CE-37AB-498DE510F8C1}"/>
              </a:ext>
            </a:extLst>
          </p:cNvPr>
          <p:cNvSpPr/>
          <p:nvPr/>
        </p:nvSpPr>
        <p:spPr>
          <a:xfrm>
            <a:off x="3200641" y="4132985"/>
            <a:ext cx="709864" cy="709864"/>
          </a:xfrm>
          <a:prstGeom prst="ellipse">
            <a:avLst/>
          </a:prstGeom>
          <a:solidFill>
            <a:srgbClr val="E4D5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9FB33F-2D12-2496-9C22-BE307CC05CBB}"/>
              </a:ext>
            </a:extLst>
          </p:cNvPr>
          <p:cNvSpPr/>
          <p:nvPr/>
        </p:nvSpPr>
        <p:spPr>
          <a:xfrm>
            <a:off x="8302515" y="4132985"/>
            <a:ext cx="709864" cy="709864"/>
          </a:xfrm>
          <a:prstGeom prst="ellipse">
            <a:avLst/>
          </a:prstGeom>
          <a:solidFill>
            <a:srgbClr val="4FA9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B23F19-2AED-6CA6-74F4-4768715E08FB}"/>
              </a:ext>
            </a:extLst>
          </p:cNvPr>
          <p:cNvSpPr txBox="1"/>
          <p:nvPr/>
        </p:nvSpPr>
        <p:spPr>
          <a:xfrm>
            <a:off x="649704" y="3301988"/>
            <a:ext cx="2135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600" dirty="0">
                <a:latin typeface="Roboto Slab Light" pitchFamily="2" charset="0"/>
                <a:ea typeface="Roboto Slab Light" pitchFamily="2" charset="0"/>
              </a:rPr>
              <a:t>A laser adds</a:t>
            </a:r>
          </a:p>
          <a:p>
            <a:r>
              <a:rPr lang="en-GB" sz="1600" dirty="0">
                <a:latin typeface="Roboto Slab Light" pitchFamily="2" charset="0"/>
                <a:ea typeface="Roboto Slab Light" pitchFamily="2" charset="0"/>
              </a:rPr>
              <a:t>e</a:t>
            </a:r>
            <a:r>
              <a:rPr lang="en-SE" sz="1600" dirty="0">
                <a:latin typeface="Roboto Slab Light" pitchFamily="2" charset="0"/>
                <a:ea typeface="Roboto Slab Light" pitchFamily="2" charset="0"/>
              </a:rPr>
              <a:t>nergy to the </a:t>
            </a:r>
          </a:p>
          <a:p>
            <a:r>
              <a:rPr lang="en-SE" sz="1600" dirty="0">
                <a:latin typeface="Roboto Slab Light" pitchFamily="2" charset="0"/>
                <a:ea typeface="Roboto Slab Light" pitchFamily="2" charset="0"/>
              </a:rPr>
              <a:t>sample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5329E5-A90A-C127-2200-36A247CD9E4B}"/>
              </a:ext>
            </a:extLst>
          </p:cNvPr>
          <p:cNvSpPr txBox="1"/>
          <p:nvPr/>
        </p:nvSpPr>
        <p:spPr>
          <a:xfrm>
            <a:off x="3200641" y="4842849"/>
            <a:ext cx="2135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The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molecules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start to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vibrate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</a:t>
            </a:r>
            <a:endParaRPr lang="en-SE" sz="1600" dirty="0">
              <a:latin typeface="Roboto Slab Light" pitchFamily="2" charset="0"/>
              <a:ea typeface="Roboto Slab Ligh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DB7280-EEC0-6BBF-8AC6-29A2B4A3C18C}"/>
              </a:ext>
            </a:extLst>
          </p:cNvPr>
          <p:cNvSpPr txBox="1"/>
          <p:nvPr/>
        </p:nvSpPr>
        <p:spPr>
          <a:xfrm>
            <a:off x="5631366" y="3301987"/>
            <a:ext cx="2135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The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vibrational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pattern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is sent back to the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device</a:t>
            </a:r>
            <a:endParaRPr lang="en-SE" sz="1600" dirty="0">
              <a:latin typeface="Roboto Slab Light" pitchFamily="2" charset="0"/>
              <a:ea typeface="Roboto Slab Light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D48174-D54A-1549-4CF5-5E5FF3890FE1}"/>
              </a:ext>
            </a:extLst>
          </p:cNvPr>
          <p:cNvSpPr txBox="1"/>
          <p:nvPr/>
        </p:nvSpPr>
        <p:spPr>
          <a:xfrm>
            <a:off x="8302515" y="4905393"/>
            <a:ext cx="2135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The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device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reads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the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unique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spectrum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of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the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sample</a:t>
            </a:r>
            <a:endParaRPr lang="en-SE" sz="1600" dirty="0">
              <a:latin typeface="Roboto Slab Light" pitchFamily="2" charset="0"/>
              <a:ea typeface="Roboto Slab Ligh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DAB917-1CE1-0369-E95A-246017D9A00E}"/>
              </a:ext>
            </a:extLst>
          </p:cNvPr>
          <p:cNvSpPr txBox="1"/>
          <p:nvPr/>
        </p:nvSpPr>
        <p:spPr>
          <a:xfrm>
            <a:off x="9764542" y="3300011"/>
            <a:ext cx="2135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The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spectrum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is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matched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against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reference</a:t>
            </a:r>
            <a:r>
              <a:rPr lang="sv-SE" sz="1600" dirty="0">
                <a:latin typeface="Roboto Slab Light" pitchFamily="2" charset="0"/>
                <a:ea typeface="Roboto Slab Light" pitchFamily="2" charset="0"/>
              </a:rPr>
              <a:t> </a:t>
            </a:r>
            <a:r>
              <a:rPr lang="sv-SE" sz="1600" dirty="0" err="1">
                <a:latin typeface="Roboto Slab Light" pitchFamily="2" charset="0"/>
                <a:ea typeface="Roboto Slab Light" pitchFamily="2" charset="0"/>
              </a:rPr>
              <a:t>libraries</a:t>
            </a:r>
            <a:endParaRPr lang="en-SE" sz="1600" dirty="0">
              <a:latin typeface="Roboto Slab Light" pitchFamily="2" charset="0"/>
              <a:ea typeface="Roboto Slab Light" pitchFamily="2" charset="0"/>
            </a:endParaRP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id="{1F688C14-2C08-7F2C-5631-DD165FF11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7"/>
          <a:stretch/>
        </p:blipFill>
        <p:spPr>
          <a:xfrm>
            <a:off x="8006112" y="1112028"/>
            <a:ext cx="3557204" cy="184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0" dist="5000" dir="5400000" sy="-100000" algn="bl" rotWithShape="0"/>
          </a:effectLst>
        </p:spPr>
      </p:pic>
      <p:grpSp>
        <p:nvGrpSpPr>
          <p:cNvPr id="31" name="Grupp 3">
            <a:extLst>
              <a:ext uri="{FF2B5EF4-FFF2-40B4-BE49-F238E27FC236}">
                <a16:creationId xmlns:a16="http://schemas.microsoft.com/office/drawing/2014/main" id="{323B32D3-33BF-211E-2F0F-F29CED20CC52}"/>
              </a:ext>
            </a:extLst>
          </p:cNvPr>
          <p:cNvGrpSpPr/>
          <p:nvPr/>
        </p:nvGrpSpPr>
        <p:grpSpPr>
          <a:xfrm>
            <a:off x="1218001" y="2017708"/>
            <a:ext cx="4870582" cy="2756880"/>
            <a:chOff x="4570543" y="120304"/>
            <a:chExt cx="7869697" cy="4426705"/>
          </a:xfrm>
        </p:grpSpPr>
        <p:pic>
          <p:nvPicPr>
            <p:cNvPr id="32" name="Bildobjekt 4" descr="En bild som visar text, elektronik, skärmbild, kontroll&#10;&#10;Automatiskt genererad beskrivning">
              <a:extLst>
                <a:ext uri="{FF2B5EF4-FFF2-40B4-BE49-F238E27FC236}">
                  <a16:creationId xmlns:a16="http://schemas.microsoft.com/office/drawing/2014/main" id="{BD077D5D-8D78-569D-57BB-F2FC58FE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0543" y="120304"/>
              <a:ext cx="7869697" cy="4426705"/>
            </a:xfrm>
            <a:prstGeom prst="rect">
              <a:avLst/>
            </a:prstGeom>
          </p:spPr>
        </p:pic>
        <p:pic>
          <p:nvPicPr>
            <p:cNvPr id="33" name="Bildobjekt 5" descr="En bild som visar text, skärmbild, programvara, Teckensnitt&#10;&#10;Automatiskt genererad beskrivning">
              <a:extLst>
                <a:ext uri="{FF2B5EF4-FFF2-40B4-BE49-F238E27FC236}">
                  <a16:creationId xmlns:a16="http://schemas.microsoft.com/office/drawing/2014/main" id="{21F09E6F-3320-E614-033D-F36A16521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4448" y="1619998"/>
              <a:ext cx="1681886" cy="1294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1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E187-712C-1D9F-0E65-BB9991AF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 enough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7E871-8C6A-0BE0-F487-EB9F47896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fit in your pocket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AFFD4-86DF-D442-E58F-359967D427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big enough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E8935A-A892-67D4-E68A-5A00DF7049F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redefine Raman</a:t>
            </a:r>
          </a:p>
        </p:txBody>
      </p:sp>
    </p:spTree>
    <p:extLst>
      <p:ext uri="{BB962C8B-B14F-4D97-AF65-F5344CB8AC3E}">
        <p14:creationId xmlns:p14="http://schemas.microsoft.com/office/powerpoint/2010/main" val="1207379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FA958"/>
                </a:solidFill>
              </a:rPr>
              <a:t>The Product(s)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48E56-37AA-EF9C-86B2-53D869F84E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75733" y="2736572"/>
            <a:ext cx="5055630" cy="2012236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Serstech Arx </a:t>
            </a:r>
            <a:r>
              <a:rPr lang="en-GB" dirty="0" err="1"/>
              <a:t>mkII</a:t>
            </a:r>
            <a:endParaRPr lang="en-GB" dirty="0"/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Reference Libraries</a:t>
            </a:r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/>
              <a:t>SERS Kit (patented)</a:t>
            </a:r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 err="1"/>
              <a:t>ChemDash</a:t>
            </a:r>
            <a:endParaRPr lang="en-GB" dirty="0"/>
          </a:p>
          <a:p>
            <a:pPr marL="285750" indent="-2857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dirty="0" err="1"/>
              <a:t>ChemDash</a:t>
            </a:r>
            <a:r>
              <a:rPr lang="en-GB" dirty="0"/>
              <a:t> Mobile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03AA0F-BFB4-22CB-FE68-D17DAD547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872" y="1259173"/>
            <a:ext cx="5325395" cy="484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56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0ACAA-D2D7-378F-A8B0-5730D2CE9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385" y="1305194"/>
            <a:ext cx="8059230" cy="1255920"/>
          </a:xfrm>
        </p:spPr>
        <p:txBody>
          <a:bodyPr>
            <a:normAutofit/>
          </a:bodyPr>
          <a:lstStyle/>
          <a:p>
            <a:r>
              <a:rPr lang="en-GB" sz="7200" dirty="0"/>
              <a:t>Serstech Arx </a:t>
            </a:r>
            <a:r>
              <a:rPr lang="en-GB" sz="7200" dirty="0" err="1"/>
              <a:t>mkII</a:t>
            </a:r>
            <a:endParaRPr lang="en-GB" sz="7200" dirty="0"/>
          </a:p>
        </p:txBody>
      </p:sp>
      <p:grpSp>
        <p:nvGrpSpPr>
          <p:cNvPr id="15" name="Grupp 3">
            <a:extLst>
              <a:ext uri="{FF2B5EF4-FFF2-40B4-BE49-F238E27FC236}">
                <a16:creationId xmlns:a16="http://schemas.microsoft.com/office/drawing/2014/main" id="{7D01AB50-08C2-BC48-34F3-ED88589E3ABC}"/>
              </a:ext>
            </a:extLst>
          </p:cNvPr>
          <p:cNvGrpSpPr/>
          <p:nvPr/>
        </p:nvGrpSpPr>
        <p:grpSpPr>
          <a:xfrm>
            <a:off x="1495133" y="1674463"/>
            <a:ext cx="8630482" cy="4885084"/>
            <a:chOff x="4570543" y="120304"/>
            <a:chExt cx="7869697" cy="4426705"/>
          </a:xfrm>
        </p:grpSpPr>
        <p:pic>
          <p:nvPicPr>
            <p:cNvPr id="16" name="Bildobjekt 4" descr="En bild som visar text, elektronik, skärmbild, kontroll&#10;&#10;Automatiskt genererad beskrivning">
              <a:extLst>
                <a:ext uri="{FF2B5EF4-FFF2-40B4-BE49-F238E27FC236}">
                  <a16:creationId xmlns:a16="http://schemas.microsoft.com/office/drawing/2014/main" id="{60A67D7B-1030-CD38-F4F4-49B64B2A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0543" y="120304"/>
              <a:ext cx="7869697" cy="4426705"/>
            </a:xfrm>
            <a:prstGeom prst="rect">
              <a:avLst/>
            </a:prstGeom>
          </p:spPr>
        </p:pic>
        <p:pic>
          <p:nvPicPr>
            <p:cNvPr id="17" name="Bildobjekt 5" descr="En bild som visar text, skärmbild, programvara, Teckensnitt&#10;&#10;Automatiskt genererad beskrivning">
              <a:extLst>
                <a:ext uri="{FF2B5EF4-FFF2-40B4-BE49-F238E27FC236}">
                  <a16:creationId xmlns:a16="http://schemas.microsoft.com/office/drawing/2014/main" id="{B921E230-37DB-75DC-515F-501DC8A5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1785" y="1619998"/>
              <a:ext cx="1686871" cy="1294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179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3687-2865-9211-0A6F-CA754B611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FA958"/>
                </a:solidFill>
              </a:rPr>
              <a:t>Serstech Arx </a:t>
            </a:r>
            <a:r>
              <a:rPr lang="en-GB" dirty="0" err="1">
                <a:solidFill>
                  <a:srgbClr val="4FA958"/>
                </a:solidFill>
              </a:rPr>
              <a:t>mkII</a:t>
            </a:r>
            <a:endParaRPr lang="en-GB" dirty="0">
              <a:solidFill>
                <a:srgbClr val="4FA958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48E56-37AA-EF9C-86B2-53D869F84E9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75736" y="2553010"/>
            <a:ext cx="5055630" cy="3751730"/>
          </a:xfrm>
        </p:spPr>
        <p:txBody>
          <a:bodyPr>
            <a:normAutofit/>
          </a:bodyPr>
          <a:lstStyle/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Weight only 590g</a:t>
            </a:r>
          </a:p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Fully flexible – selectable libraries</a:t>
            </a:r>
          </a:p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Laser wavelength 785nm</a:t>
            </a:r>
          </a:p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Auto-focus (patented)</a:t>
            </a:r>
          </a:p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Fluorescence reduction</a:t>
            </a:r>
          </a:p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Quick Scan™ (One-hand, single-button operation)</a:t>
            </a:r>
          </a:p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IP67, CE, MIL-STD-810G, 21 CFR Part 11, </a:t>
            </a:r>
          </a:p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Wi-Fi, Barcode reader</a:t>
            </a:r>
          </a:p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No accessories needed – just point and shoot</a:t>
            </a:r>
          </a:p>
          <a:p>
            <a:pPr marL="171450" indent="-171450">
              <a:buClr>
                <a:srgbClr val="4FA958"/>
              </a:buClr>
              <a:buFont typeface="Wingdings" pitchFamily="2" charset="2"/>
              <a:buChar char="§"/>
            </a:pPr>
            <a:r>
              <a:rPr lang="en-GB" sz="1400" dirty="0"/>
              <a:t>12 hours battery time in normal operations</a:t>
            </a:r>
          </a:p>
        </p:txBody>
      </p:sp>
      <p:pic>
        <p:nvPicPr>
          <p:cNvPr id="4" name="Bildobjekt 3" descr="En bild som visar utomhus, gräs&#10;&#10;Automatiskt genererad beskrivning">
            <a:extLst>
              <a:ext uri="{FF2B5EF4-FFF2-40B4-BE49-F238E27FC236}">
                <a16:creationId xmlns:a16="http://schemas.microsoft.com/office/drawing/2014/main" id="{D36E2290-3433-9587-E974-3C699174B0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505" y="2348282"/>
            <a:ext cx="5713355" cy="37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99108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">
  <a:themeElements>
    <a:clrScheme name="Serstech 1">
      <a:dk1>
        <a:srgbClr val="000000"/>
      </a:dk1>
      <a:lt1>
        <a:srgbClr val="FFFFFF"/>
      </a:lt1>
      <a:dk2>
        <a:srgbClr val="4FA857"/>
      </a:dk2>
      <a:lt2>
        <a:srgbClr val="FFFFFF"/>
      </a:lt2>
      <a:accent1>
        <a:srgbClr val="4FA958"/>
      </a:accent1>
      <a:accent2>
        <a:srgbClr val="418C49"/>
      </a:accent2>
      <a:accent3>
        <a:srgbClr val="4D7751"/>
      </a:accent3>
      <a:accent4>
        <a:srgbClr val="182C53"/>
      </a:accent4>
      <a:accent5>
        <a:srgbClr val="79683A"/>
      </a:accent5>
      <a:accent6>
        <a:srgbClr val="B6A068"/>
      </a:accent6>
      <a:hlink>
        <a:srgbClr val="333333"/>
      </a:hlink>
      <a:folHlink>
        <a:srgbClr val="707070"/>
      </a:folHlink>
    </a:clrScheme>
    <a:fontScheme name="Serstech 1">
      <a:majorFont>
        <a:latin typeface="Roboto Slab Bold"/>
        <a:ea typeface=""/>
        <a:cs typeface=""/>
      </a:majorFont>
      <a:minorFont>
        <a:latin typeface="Roboto Slab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able of content">
  <a:themeElements>
    <a:clrScheme name="Serstech 1">
      <a:dk1>
        <a:srgbClr val="000000"/>
      </a:dk1>
      <a:lt1>
        <a:srgbClr val="FFFFFF"/>
      </a:lt1>
      <a:dk2>
        <a:srgbClr val="4FA857"/>
      </a:dk2>
      <a:lt2>
        <a:srgbClr val="FFFFFF"/>
      </a:lt2>
      <a:accent1>
        <a:srgbClr val="4FA958"/>
      </a:accent1>
      <a:accent2>
        <a:srgbClr val="418C49"/>
      </a:accent2>
      <a:accent3>
        <a:srgbClr val="4D7751"/>
      </a:accent3>
      <a:accent4>
        <a:srgbClr val="182C53"/>
      </a:accent4>
      <a:accent5>
        <a:srgbClr val="79683A"/>
      </a:accent5>
      <a:accent6>
        <a:srgbClr val="B6A068"/>
      </a:accent6>
      <a:hlink>
        <a:srgbClr val="333333"/>
      </a:hlink>
      <a:folHlink>
        <a:srgbClr val="707070"/>
      </a:folHlink>
    </a:clrScheme>
    <a:fontScheme name="Serstech 1">
      <a:majorFont>
        <a:latin typeface="Roboto Slab Bold"/>
        <a:ea typeface=""/>
        <a:cs typeface=""/>
      </a:majorFont>
      <a:minorFont>
        <a:latin typeface="Roboto Slab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ection header">
  <a:themeElements>
    <a:clrScheme name="Serstech 1">
      <a:dk1>
        <a:srgbClr val="000000"/>
      </a:dk1>
      <a:lt1>
        <a:srgbClr val="FFFFFF"/>
      </a:lt1>
      <a:dk2>
        <a:srgbClr val="4FA857"/>
      </a:dk2>
      <a:lt2>
        <a:srgbClr val="FFFFFF"/>
      </a:lt2>
      <a:accent1>
        <a:srgbClr val="4FA958"/>
      </a:accent1>
      <a:accent2>
        <a:srgbClr val="418C49"/>
      </a:accent2>
      <a:accent3>
        <a:srgbClr val="4D7751"/>
      </a:accent3>
      <a:accent4>
        <a:srgbClr val="182C53"/>
      </a:accent4>
      <a:accent5>
        <a:srgbClr val="79683A"/>
      </a:accent5>
      <a:accent6>
        <a:srgbClr val="B6A068"/>
      </a:accent6>
      <a:hlink>
        <a:srgbClr val="333333"/>
      </a:hlink>
      <a:folHlink>
        <a:srgbClr val="707070"/>
      </a:folHlink>
    </a:clrScheme>
    <a:fontScheme name="Serstech 1">
      <a:majorFont>
        <a:latin typeface="Roboto Slab Bold"/>
        <a:ea typeface=""/>
        <a:cs typeface=""/>
      </a:majorFont>
      <a:minorFont>
        <a:latin typeface="Roboto Slab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ontent">
  <a:themeElements>
    <a:clrScheme name="Serstech 1">
      <a:dk1>
        <a:srgbClr val="000000"/>
      </a:dk1>
      <a:lt1>
        <a:srgbClr val="FFFFFF"/>
      </a:lt1>
      <a:dk2>
        <a:srgbClr val="4FA857"/>
      </a:dk2>
      <a:lt2>
        <a:srgbClr val="FFFFFF"/>
      </a:lt2>
      <a:accent1>
        <a:srgbClr val="4FA958"/>
      </a:accent1>
      <a:accent2>
        <a:srgbClr val="418C49"/>
      </a:accent2>
      <a:accent3>
        <a:srgbClr val="4D7751"/>
      </a:accent3>
      <a:accent4>
        <a:srgbClr val="182C53"/>
      </a:accent4>
      <a:accent5>
        <a:srgbClr val="79683A"/>
      </a:accent5>
      <a:accent6>
        <a:srgbClr val="B6A068"/>
      </a:accent6>
      <a:hlink>
        <a:srgbClr val="333333"/>
      </a:hlink>
      <a:folHlink>
        <a:srgbClr val="707070"/>
      </a:folHlink>
    </a:clrScheme>
    <a:fontScheme name="Serstech 1">
      <a:majorFont>
        <a:latin typeface="Roboto Slab Bold"/>
        <a:ea typeface=""/>
        <a:cs typeface=""/>
      </a:majorFont>
      <a:minorFont>
        <a:latin typeface="Roboto Slab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tatements">
  <a:themeElements>
    <a:clrScheme name="Serstech 1">
      <a:dk1>
        <a:srgbClr val="000000"/>
      </a:dk1>
      <a:lt1>
        <a:srgbClr val="FFFFFF"/>
      </a:lt1>
      <a:dk2>
        <a:srgbClr val="4FA857"/>
      </a:dk2>
      <a:lt2>
        <a:srgbClr val="FFFFFF"/>
      </a:lt2>
      <a:accent1>
        <a:srgbClr val="4FA958"/>
      </a:accent1>
      <a:accent2>
        <a:srgbClr val="418C49"/>
      </a:accent2>
      <a:accent3>
        <a:srgbClr val="4D7751"/>
      </a:accent3>
      <a:accent4>
        <a:srgbClr val="182C53"/>
      </a:accent4>
      <a:accent5>
        <a:srgbClr val="79683A"/>
      </a:accent5>
      <a:accent6>
        <a:srgbClr val="B6A068"/>
      </a:accent6>
      <a:hlink>
        <a:srgbClr val="333333"/>
      </a:hlink>
      <a:folHlink>
        <a:srgbClr val="707070"/>
      </a:folHlink>
    </a:clrScheme>
    <a:fontScheme name="Serstech 1">
      <a:majorFont>
        <a:latin typeface="Roboto Slab Bold"/>
        <a:ea typeface=""/>
        <a:cs typeface=""/>
      </a:majorFont>
      <a:minorFont>
        <a:latin typeface="Roboto Slab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Stats and diagrams">
  <a:themeElements>
    <a:clrScheme name="Serstech 1">
      <a:dk1>
        <a:srgbClr val="000000"/>
      </a:dk1>
      <a:lt1>
        <a:srgbClr val="FFFFFF"/>
      </a:lt1>
      <a:dk2>
        <a:srgbClr val="4FA857"/>
      </a:dk2>
      <a:lt2>
        <a:srgbClr val="FFFFFF"/>
      </a:lt2>
      <a:accent1>
        <a:srgbClr val="4FA958"/>
      </a:accent1>
      <a:accent2>
        <a:srgbClr val="418C49"/>
      </a:accent2>
      <a:accent3>
        <a:srgbClr val="4D7751"/>
      </a:accent3>
      <a:accent4>
        <a:srgbClr val="182C53"/>
      </a:accent4>
      <a:accent5>
        <a:srgbClr val="79683A"/>
      </a:accent5>
      <a:accent6>
        <a:srgbClr val="B6A068"/>
      </a:accent6>
      <a:hlink>
        <a:srgbClr val="333333"/>
      </a:hlink>
      <a:folHlink>
        <a:srgbClr val="707070"/>
      </a:folHlink>
    </a:clrScheme>
    <a:fontScheme name="Serstech 1">
      <a:majorFont>
        <a:latin typeface="Roboto Slab Bold"/>
        <a:ea typeface=""/>
        <a:cs typeface=""/>
      </a:majorFont>
      <a:minorFont>
        <a:latin typeface="Roboto Slab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ank you">
  <a:themeElements>
    <a:clrScheme name="Serstech 1">
      <a:dk1>
        <a:srgbClr val="000000"/>
      </a:dk1>
      <a:lt1>
        <a:srgbClr val="FFFFFF"/>
      </a:lt1>
      <a:dk2>
        <a:srgbClr val="4FA857"/>
      </a:dk2>
      <a:lt2>
        <a:srgbClr val="FFFFFF"/>
      </a:lt2>
      <a:accent1>
        <a:srgbClr val="4FA958"/>
      </a:accent1>
      <a:accent2>
        <a:srgbClr val="418C49"/>
      </a:accent2>
      <a:accent3>
        <a:srgbClr val="4D7751"/>
      </a:accent3>
      <a:accent4>
        <a:srgbClr val="182C53"/>
      </a:accent4>
      <a:accent5>
        <a:srgbClr val="79683A"/>
      </a:accent5>
      <a:accent6>
        <a:srgbClr val="B6A068"/>
      </a:accent6>
      <a:hlink>
        <a:srgbClr val="333333"/>
      </a:hlink>
      <a:folHlink>
        <a:srgbClr val="707070"/>
      </a:folHlink>
    </a:clrScheme>
    <a:fontScheme name="Serstech 1">
      <a:majorFont>
        <a:latin typeface="Roboto Slab Bold"/>
        <a:ea typeface=""/>
        <a:cs typeface=""/>
      </a:majorFont>
      <a:minorFont>
        <a:latin typeface="Roboto Slab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3EA1BE3A4636469D500752567128C5" ma:contentTypeVersion="18" ma:contentTypeDescription="Skapa ett nytt dokument." ma:contentTypeScope="" ma:versionID="f05cd8eb26b428a72e6ece4d56902a8f">
  <xsd:schema xmlns:xsd="http://www.w3.org/2001/XMLSchema" xmlns:xs="http://www.w3.org/2001/XMLSchema" xmlns:p="http://schemas.microsoft.com/office/2006/metadata/properties" xmlns:ns2="ef13f7f2-199e-4ad2-aa54-bec5c5cd3930" xmlns:ns3="a1f5460d-f034-4f89-8e62-73bc73e90597" targetNamespace="http://schemas.microsoft.com/office/2006/metadata/properties" ma:root="true" ma:fieldsID="9096ce693355a608e632026b0d44ad72" ns2:_="" ns3:_="">
    <xsd:import namespace="ef13f7f2-199e-4ad2-aa54-bec5c5cd3930"/>
    <xsd:import namespace="a1f5460d-f034-4f89-8e62-73bc73e905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3f7f2-199e-4ad2-aa54-bec5c5cd39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12f1fc69-4f57-4407-9b3b-c94fc3d9cc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5460d-f034-4f89-8e62-73bc73e905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fa51d1-55e1-47b7-8d8e-507ade07e2eb}" ma:internalName="TaxCatchAll" ma:showField="CatchAllData" ma:web="a1f5460d-f034-4f89-8e62-73bc73e905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326291-C4C9-4324-9AD7-E8A82943BE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8402B6-889F-45DE-9F0D-316EEAF637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13f7f2-199e-4ad2-aa54-bec5c5cd3930"/>
    <ds:schemaRef ds:uri="a1f5460d-f034-4f89-8e62-73bc73e90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65866</TotalTime>
  <Words>583</Words>
  <Application>Microsoft Macintosh PowerPoint</Application>
  <PresentationFormat>Widescreen</PresentationFormat>
  <Paragraphs>88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Aptos</vt:lpstr>
      <vt:lpstr>Arial</vt:lpstr>
      <vt:lpstr>DM Mono</vt:lpstr>
      <vt:lpstr>Roboto Slab</vt:lpstr>
      <vt:lpstr>Roboto Slab Bold</vt:lpstr>
      <vt:lpstr>Roboto Slab Light</vt:lpstr>
      <vt:lpstr>Roboto Slab regular</vt:lpstr>
      <vt:lpstr>Wingdings</vt:lpstr>
      <vt:lpstr>Main title</vt:lpstr>
      <vt:lpstr>Table of content</vt:lpstr>
      <vt:lpstr>Section header</vt:lpstr>
      <vt:lpstr>Content</vt:lpstr>
      <vt:lpstr>Statements</vt:lpstr>
      <vt:lpstr>Stats and diagrams</vt:lpstr>
      <vt:lpstr>Thank you</vt:lpstr>
      <vt:lpstr>SERSTECH  </vt:lpstr>
      <vt:lpstr>Serstech in short</vt:lpstr>
      <vt:lpstr>The Company</vt:lpstr>
      <vt:lpstr>Reference Customers</vt:lpstr>
      <vt:lpstr>The Technology</vt:lpstr>
      <vt:lpstr>Small enough to</vt:lpstr>
      <vt:lpstr>The Product(s)</vt:lpstr>
      <vt:lpstr>PowerPoint Presentation</vt:lpstr>
      <vt:lpstr>Serstech Arx mkII</vt:lpstr>
      <vt:lpstr>Serstech Arx mkII</vt:lpstr>
      <vt:lpstr>Refence Libraries</vt:lpstr>
      <vt:lpstr>SERS Kit</vt:lpstr>
      <vt:lpstr>ChemDash &amp; ChemDash Mobile</vt:lpstr>
      <vt:lpstr>Aftersales</vt:lpstr>
      <vt:lpstr>Why Serstech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Lindborg</dc:creator>
  <cp:lastModifiedBy>Stefan Sandor</cp:lastModifiedBy>
  <cp:revision>67</cp:revision>
  <cp:lastPrinted>2024-04-30T15:59:12Z</cp:lastPrinted>
  <dcterms:created xsi:type="dcterms:W3CDTF">2024-03-12T19:34:13Z</dcterms:created>
  <dcterms:modified xsi:type="dcterms:W3CDTF">2024-05-14T08:55:13Z</dcterms:modified>
</cp:coreProperties>
</file>