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8" r:id="rId4"/>
  </p:sldMasterIdLst>
  <p:notesMasterIdLst>
    <p:notesMasterId r:id="rId21"/>
  </p:notesMasterIdLst>
  <p:handoutMasterIdLst>
    <p:handoutMasterId r:id="rId22"/>
  </p:handoutMasterIdLst>
  <p:sldIdLst>
    <p:sldId id="2044" r:id="rId5"/>
    <p:sldId id="2068" r:id="rId6"/>
    <p:sldId id="2069" r:id="rId7"/>
    <p:sldId id="2071" r:id="rId8"/>
    <p:sldId id="2070" r:id="rId9"/>
    <p:sldId id="2084" r:id="rId10"/>
    <p:sldId id="2072" r:id="rId11"/>
    <p:sldId id="2073" r:id="rId12"/>
    <p:sldId id="2074" r:id="rId13"/>
    <p:sldId id="2076" r:id="rId14"/>
    <p:sldId id="2077" r:id="rId15"/>
    <p:sldId id="2079" r:id="rId16"/>
    <p:sldId id="2081" r:id="rId17"/>
    <p:sldId id="2080" r:id="rId18"/>
    <p:sldId id="2082" r:id="rId19"/>
    <p:sldId id="2083" r:id="rId20"/>
  </p:sldIdLst>
  <p:sldSz cx="12192000" cy="6858000"/>
  <p:notesSz cx="6858000" cy="9144000"/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EA0F373-1317-6948-9E63-0ED9CDC76A6C}">
          <p14:sldIdLst>
            <p14:sldId id="2044"/>
            <p14:sldId id="2068"/>
            <p14:sldId id="2069"/>
            <p14:sldId id="2071"/>
            <p14:sldId id="2070"/>
            <p14:sldId id="2084"/>
            <p14:sldId id="2072"/>
            <p14:sldId id="2073"/>
            <p14:sldId id="2074"/>
            <p14:sldId id="2076"/>
            <p14:sldId id="2077"/>
            <p14:sldId id="2079"/>
            <p14:sldId id="2081"/>
            <p14:sldId id="2080"/>
            <p14:sldId id="2082"/>
            <p14:sldId id="20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242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orient="horz" pos="346" userDrawn="1">
          <p15:clr>
            <a:srgbClr val="A4A3A4"/>
          </p15:clr>
        </p15:guide>
        <p15:guide id="6" orient="horz" pos="3952" userDrawn="1">
          <p15:clr>
            <a:srgbClr val="A4A3A4"/>
          </p15:clr>
        </p15:guide>
        <p15:guide id="7" pos="5564" userDrawn="1">
          <p15:clr>
            <a:srgbClr val="A4A3A4"/>
          </p15:clr>
        </p15:guide>
        <p15:guide id="8" pos="7650" userDrawn="1">
          <p15:clr>
            <a:srgbClr val="A4A3A4"/>
          </p15:clr>
        </p15:guide>
        <p15:guide id="9" pos="438" userDrawn="1">
          <p15:clr>
            <a:srgbClr val="A4A3A4"/>
          </p15:clr>
        </p15:guide>
        <p15:guide id="10" orient="horz" pos="4320" userDrawn="1">
          <p15:clr>
            <a:srgbClr val="A4A3A4"/>
          </p15:clr>
        </p15:guide>
        <p15:guide id="11" pos="21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616A"/>
    <a:srgbClr val="CBDF86"/>
    <a:srgbClr val="5C616A"/>
    <a:srgbClr val="59595A"/>
    <a:srgbClr val="F2F2F2"/>
    <a:srgbClr val="E6E4E4"/>
    <a:srgbClr val="A8CA35"/>
    <a:srgbClr val="97BF0D"/>
    <a:srgbClr val="E1F6B8"/>
    <a:srgbClr val="C9DE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6D9F66E-5EB9-4882-86FB-DCBF35E3C3E4}" styleName="Medium Style 4 –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3"/>
    <p:restoredTop sz="77632"/>
  </p:normalViewPr>
  <p:slideViewPr>
    <p:cSldViewPr snapToGrid="0">
      <p:cViewPr varScale="1">
        <p:scale>
          <a:sx n="69" d="100"/>
          <a:sy n="69" d="100"/>
        </p:scale>
        <p:origin x="1488" y="176"/>
      </p:cViewPr>
      <p:guideLst>
        <p:guide orient="horz" pos="2160"/>
        <p:guide pos="7242"/>
        <p:guide pos="3840"/>
        <p:guide orient="horz" pos="346"/>
        <p:guide orient="horz" pos="3952"/>
        <p:guide pos="5564"/>
        <p:guide pos="7650"/>
        <p:guide pos="438"/>
        <p:guide orient="horz" pos="4320"/>
        <p:guide pos="21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v-SE" noProof="0" dirty="0"/>
              <a:t>Försäljning</a:t>
            </a:r>
            <a:r>
              <a:rPr lang="sv-SE" baseline="0" noProof="0" dirty="0"/>
              <a:t> 2018-2020, MSEK</a:t>
            </a:r>
            <a:endParaRPr lang="sv-SE" noProof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S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1.2</c:v>
                </c:pt>
                <c:pt idx="1">
                  <c:v>1.56</c:v>
                </c:pt>
                <c:pt idx="2">
                  <c:v>2.72</c:v>
                </c:pt>
                <c:pt idx="3">
                  <c:v>5.09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EF-174C-A857-CE604FC2DE9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3.2</c:v>
                </c:pt>
                <c:pt idx="1">
                  <c:v>5.0890000000000004</c:v>
                </c:pt>
                <c:pt idx="2">
                  <c:v>6.58</c:v>
                </c:pt>
                <c:pt idx="3">
                  <c:v>3.82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EF-174C-A857-CE604FC2DE9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7EF-174C-A857-CE604FC2DE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54945743"/>
        <c:axId val="1154947375"/>
      </c:barChart>
      <c:catAx>
        <c:axId val="11549457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SE"/>
          </a:p>
        </c:txPr>
        <c:crossAx val="1154947375"/>
        <c:crosses val="autoZero"/>
        <c:auto val="1"/>
        <c:lblAlgn val="ctr"/>
        <c:lblOffset val="100"/>
        <c:noMultiLvlLbl val="0"/>
      </c:catAx>
      <c:valAx>
        <c:axId val="11549473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SE"/>
          </a:p>
        </c:txPr>
        <c:crossAx val="11549457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273ECAE-E62F-D64A-AF6B-BFB0C6A48F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CA433D-29C0-B64D-86D5-34DC75D4FA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CCECF-66C4-BD4F-80CB-2E207CB1CFDE}" type="datetimeFigureOut">
              <a:rPr lang="en-SE" smtClean="0"/>
              <a:t>2020-04-28</a:t>
            </a:fld>
            <a:endParaRPr lang="en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54038D-7328-5544-8024-DB0A8B721A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A6B921-11CF-3248-90FA-7B118A2119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5A8626-9915-574C-A53F-FB3032F5E4AA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165435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venir Book" panose="02000503020000020003" pitchFamily="2" charset="0"/>
              </a:defRPr>
            </a:lvl1pPr>
          </a:lstStyle>
          <a:p>
            <a:fld id="{88EDFB7E-8A14-5F4A-A8BC-FEC574E653A4}" type="datetimeFigureOut">
              <a:rPr lang="en-US" smtClean="0"/>
              <a:pPr/>
              <a:t>4/28/20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venir Book" panose="02000503020000020003" pitchFamily="2" charset="0"/>
              </a:defRPr>
            </a:lvl1pPr>
          </a:lstStyle>
          <a:p>
            <a:fld id="{4A1814F3-7BF6-CC41-BA5F-F3649E84E6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63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venir Book" panose="02000503020000020003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venir Book" panose="02000503020000020003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venir Book" panose="02000503020000020003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venir Book" panose="02000503020000020003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venir Book" panose="02000503020000020003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814F3-7BF6-CC41-BA5F-F3649E84E65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897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Myanmar Fire Headquarters</a:t>
            </a:r>
          </a:p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814F3-7BF6-CC41-BA5F-F3649E84E65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87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814F3-7BF6-CC41-BA5F-F3649E84E65E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129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rand page-intro">
    <p:bg>
      <p:bgPr>
        <a:gradFill flip="none" rotWithShape="1">
          <a:gsLst>
            <a:gs pos="33000">
              <a:srgbClr val="97BF0D"/>
            </a:gs>
            <a:gs pos="100000">
              <a:srgbClr val="CBDF86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3194681-995D-604B-B1E0-BF105F3A0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6000">
                <a:srgbClr val="97BF0D"/>
              </a:gs>
              <a:gs pos="53000">
                <a:srgbClr val="A8CA35"/>
              </a:gs>
              <a:gs pos="100000">
                <a:srgbClr val="E1F6B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18D218-4636-3A46-9BE8-D5307B2647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0749" y="2943831"/>
            <a:ext cx="3234350" cy="26952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70F95F-A143-7141-A99F-E9683AA810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22009" y="2713650"/>
            <a:ext cx="7045154" cy="85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32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6219B-AB97-C94C-9233-BC7A9564C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4FF6A5-5539-6C4D-A211-022BA661F5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724118-1A8D-D441-BF54-8C41FAB59C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39797E8-4059-3A4D-A916-E0991757251B}"/>
              </a:ext>
            </a:extLst>
          </p:cNvPr>
          <p:cNvCxnSpPr>
            <a:cxnSpLocks/>
          </p:cNvCxnSpPr>
          <p:nvPr userDrawn="1"/>
        </p:nvCxnSpPr>
        <p:spPr>
          <a:xfrm>
            <a:off x="4984830" y="795338"/>
            <a:ext cx="0" cy="5073650"/>
          </a:xfrm>
          <a:prstGeom prst="line">
            <a:avLst/>
          </a:prstGeom>
          <a:ln w="12700">
            <a:solidFill>
              <a:srgbClr val="97BF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B178C3-2C49-6D41-8A5E-6576087A06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1525" y="6565064"/>
            <a:ext cx="1076022" cy="13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216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5603AF-8AF3-574A-88B0-767A305811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5B72EF-F528-8747-97C3-098FE1E51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1525" y="6565064"/>
            <a:ext cx="1076022" cy="13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551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26758F-4888-3D42-8F1C-B0B49CC0BD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D2E3FE-5A1A-9141-98FB-912D135F30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92817B-B3D0-4E42-8CE3-063F702F7B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1525" y="6565064"/>
            <a:ext cx="1076022" cy="13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93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D1D6E5-8879-334F-B8D6-BE0FCC507B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4400000">
            <a:off x="9390095" y="5042705"/>
            <a:ext cx="3995663" cy="3081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BF5DB4-8DF5-DE4C-AE57-2727AA75BC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44433" y="-596251"/>
            <a:ext cx="3102021" cy="2364393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F81C479-BE9F-F94F-9659-42721E27F8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27287" y="1173956"/>
            <a:ext cx="7337425" cy="4510087"/>
          </a:xfrm>
        </p:spPr>
        <p:txBody>
          <a:bodyPr/>
          <a:lstStyle/>
          <a:p>
            <a:endParaRPr lang="en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04E729-2A48-AD43-B45A-CBE954CC56C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1525" y="6565064"/>
            <a:ext cx="1076022" cy="13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33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Title">
    <p:bg>
      <p:bgPr>
        <a:gradFill flip="none" rotWithShape="1">
          <a:gsLst>
            <a:gs pos="6000">
              <a:srgbClr val="97BF0D"/>
            </a:gs>
            <a:gs pos="53000">
              <a:srgbClr val="A8CA35"/>
            </a:gs>
            <a:gs pos="100000">
              <a:srgbClr val="E1F6B8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9B6D75-3DB9-1145-B362-618414CE6D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61525" y="6565064"/>
            <a:ext cx="1076021" cy="13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6199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23070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06EA8-CF0E-F149-BB6B-9B77F883A1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D9D26D-59C1-614A-8254-82B074913B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1E885C-6CB8-B24D-B198-7862ED9630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1525" y="6565064"/>
            <a:ext cx="1076022" cy="13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46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8B4FC-524B-7243-97DB-D2D7F3A55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66" y="265774"/>
            <a:ext cx="10515600" cy="39211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3F351D-6849-9749-9E29-90B985FFE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7547" y="1192197"/>
            <a:ext cx="9537519" cy="498476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D7FAD4-025E-364B-B028-D325C5E5327B}"/>
              </a:ext>
            </a:extLst>
          </p:cNvPr>
          <p:cNvCxnSpPr>
            <a:cxnSpLocks/>
          </p:cNvCxnSpPr>
          <p:nvPr userDrawn="1"/>
        </p:nvCxnSpPr>
        <p:spPr>
          <a:xfrm>
            <a:off x="0" y="857250"/>
            <a:ext cx="6096000" cy="0"/>
          </a:xfrm>
          <a:prstGeom prst="line">
            <a:avLst/>
          </a:prstGeom>
          <a:ln w="38100">
            <a:solidFill>
              <a:srgbClr val="97BF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24B4F89-888C-334B-B0C0-E45AD3A102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1525" y="6565064"/>
            <a:ext cx="1076022" cy="13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812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A4B6-7DDD-9E46-BEF2-01B11B7C9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0C94FD-310C-384A-97A4-CBE36C2317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E26C1-91AA-5246-9BA7-3079E08344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145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0CD552-C10E-614A-B810-77E320220E26}" type="datetimeFigureOut">
              <a:rPr lang="en-US" smtClean="0"/>
              <a:t>4/28/20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9799D7-2755-AE46-8342-97CEBFA1E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29DC4-9D82-824B-A451-C15BDC778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655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7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BCD3D-4044-644F-955A-0B1439DE5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66" y="263462"/>
            <a:ext cx="10515600" cy="39211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1542C-D743-B64C-8A83-30A48AEC39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C42A5B-89B4-7844-96E9-5F37833E4E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1A4CC3-44B0-9F4E-83D6-201B28A0C5D9}"/>
              </a:ext>
            </a:extLst>
          </p:cNvPr>
          <p:cNvCxnSpPr>
            <a:cxnSpLocks/>
          </p:cNvCxnSpPr>
          <p:nvPr userDrawn="1"/>
        </p:nvCxnSpPr>
        <p:spPr>
          <a:xfrm>
            <a:off x="0" y="857250"/>
            <a:ext cx="6096000" cy="0"/>
          </a:xfrm>
          <a:prstGeom prst="line">
            <a:avLst/>
          </a:prstGeom>
          <a:ln w="38100">
            <a:solidFill>
              <a:srgbClr val="97BF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3DA1443-433A-F549-86CA-2D3EAC1F9F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1525" y="6565064"/>
            <a:ext cx="1076022" cy="13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4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A0282F-6265-0E49-A383-CC371AF3F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106" y="1360021"/>
            <a:ext cx="5157787" cy="814389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4CF852-4117-9B48-BA2C-A814D5ADEB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0987" y="2174411"/>
            <a:ext cx="5157787" cy="36845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A02B4B-FEE1-E84C-893A-64589B365A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37484" y="1360021"/>
            <a:ext cx="5183188" cy="814390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8940C9-3013-0A48-83EC-146E4D52AB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37484" y="2174411"/>
            <a:ext cx="5183188" cy="3684588"/>
          </a:xfrm>
        </p:spPr>
        <p:txBody>
          <a:bodyPr/>
          <a:lstStyle>
            <a:lvl1pPr>
              <a:defRPr lang="en-GB" sz="20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panose="02000503020000020003" pitchFamily="2" charset="0"/>
                <a:ea typeface="+mn-ea"/>
                <a:cs typeface="+mn-cs"/>
              </a:defRPr>
            </a:lvl1pPr>
            <a:lvl2pPr>
              <a:defRPr lang="en-GB" sz="18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panose="02000503020000020003" pitchFamily="2" charset="0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90E8072-5F11-424B-BE15-755088F98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66" y="263462"/>
            <a:ext cx="10515600" cy="39211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D2B2ED-3D09-7943-B5C3-34AEED7C7D7C}"/>
              </a:ext>
            </a:extLst>
          </p:cNvPr>
          <p:cNvCxnSpPr>
            <a:cxnSpLocks/>
          </p:cNvCxnSpPr>
          <p:nvPr userDrawn="1"/>
        </p:nvCxnSpPr>
        <p:spPr>
          <a:xfrm>
            <a:off x="0" y="857250"/>
            <a:ext cx="6096000" cy="0"/>
          </a:xfrm>
          <a:prstGeom prst="line">
            <a:avLst/>
          </a:prstGeom>
          <a:ln w="38100">
            <a:solidFill>
              <a:srgbClr val="97BF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A5A5CF-6044-3844-B72C-1AE07A849717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095656"/>
            <a:ext cx="0" cy="5073650"/>
          </a:xfrm>
          <a:prstGeom prst="line">
            <a:avLst/>
          </a:prstGeom>
          <a:ln w="12700">
            <a:solidFill>
              <a:srgbClr val="97BF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D4E9D5C9-87EA-0F4D-A1D3-B882959666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1525" y="6565064"/>
            <a:ext cx="1076022" cy="13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97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3E56B-F3C8-1B46-91C3-B129B07E4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66" y="263905"/>
            <a:ext cx="10515600" cy="39211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54C432-BC6A-0248-ADE2-FDB580DE1084}"/>
              </a:ext>
            </a:extLst>
          </p:cNvPr>
          <p:cNvCxnSpPr>
            <a:cxnSpLocks/>
          </p:cNvCxnSpPr>
          <p:nvPr userDrawn="1"/>
        </p:nvCxnSpPr>
        <p:spPr>
          <a:xfrm>
            <a:off x="0" y="857250"/>
            <a:ext cx="6096000" cy="0"/>
          </a:xfrm>
          <a:prstGeom prst="line">
            <a:avLst/>
          </a:prstGeom>
          <a:ln w="38100">
            <a:solidFill>
              <a:srgbClr val="97BF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A40CE97-6DC8-B24B-8DC5-DE7721F90D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1525" y="6565064"/>
            <a:ext cx="1076022" cy="13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20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3E56B-F3C8-1B46-91C3-B129B07E4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66" y="263905"/>
            <a:ext cx="10515600" cy="39211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54C432-BC6A-0248-ADE2-FDB580DE1084}"/>
              </a:ext>
            </a:extLst>
          </p:cNvPr>
          <p:cNvCxnSpPr>
            <a:cxnSpLocks/>
          </p:cNvCxnSpPr>
          <p:nvPr userDrawn="1"/>
        </p:nvCxnSpPr>
        <p:spPr>
          <a:xfrm>
            <a:off x="0" y="857250"/>
            <a:ext cx="6096000" cy="0"/>
          </a:xfrm>
          <a:prstGeom prst="line">
            <a:avLst/>
          </a:prstGeom>
          <a:ln w="38100">
            <a:solidFill>
              <a:srgbClr val="97BF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86B5A89-C8D9-1A45-87DF-3DF7A9C77B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5880" y="4180387"/>
            <a:ext cx="4002843" cy="3370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0CF336-29FD-6C47-9515-A9360F4A1B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1525" y="6565064"/>
            <a:ext cx="1076022" cy="13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60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E4F00-CCE5-DD45-B18A-6767329A9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9387" y="1151318"/>
            <a:ext cx="7173143" cy="470973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AAD643-E951-4D40-819C-FF489C8777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9466" y="115131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B1A8DA8-E90B-254A-98BC-8D1382C532CA}"/>
              </a:ext>
            </a:extLst>
          </p:cNvPr>
          <p:cNvCxnSpPr>
            <a:cxnSpLocks/>
          </p:cNvCxnSpPr>
          <p:nvPr userDrawn="1"/>
        </p:nvCxnSpPr>
        <p:spPr>
          <a:xfrm>
            <a:off x="0" y="857250"/>
            <a:ext cx="6096000" cy="0"/>
          </a:xfrm>
          <a:prstGeom prst="line">
            <a:avLst/>
          </a:prstGeom>
          <a:ln w="38100">
            <a:solidFill>
              <a:srgbClr val="97BF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C471C46-DF70-1646-A14E-241A83C7B751}"/>
              </a:ext>
            </a:extLst>
          </p:cNvPr>
          <p:cNvCxnSpPr>
            <a:cxnSpLocks/>
          </p:cNvCxnSpPr>
          <p:nvPr userDrawn="1"/>
        </p:nvCxnSpPr>
        <p:spPr>
          <a:xfrm>
            <a:off x="4475545" y="1151318"/>
            <a:ext cx="0" cy="5073650"/>
          </a:xfrm>
          <a:prstGeom prst="line">
            <a:avLst/>
          </a:prstGeom>
          <a:ln w="12700">
            <a:solidFill>
              <a:srgbClr val="97BF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8A1789B7-C7C9-4648-AE7B-4FCB5C22A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66" y="263905"/>
            <a:ext cx="10515600" cy="39211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011FD2-5356-834F-B2B3-F8B132A3E9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1525" y="6565064"/>
            <a:ext cx="1076022" cy="13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70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3467C-96F4-2A4C-9F26-DEF1C56E0F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0CD78-9A95-5445-8476-F7AA109FE9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371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B50CD552-C10E-614A-B810-77E320220E26}" type="datetimeFigureOut">
              <a:rPr lang="en-US" smtClean="0"/>
              <a:pPr/>
              <a:t>4/28/20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DB69E-DC03-AB40-B1A4-5E6FB332FC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B521E-6F77-4544-BE40-E3E9F838BA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508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9998EADF-C030-F84C-ADA0-FD2E39B5A3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42CE9AE-7C8C-EF49-A1CB-B3A8AAA30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98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23" r:id="rId8"/>
    <p:sldLayoutId id="2147483706" r:id="rId9"/>
    <p:sldLayoutId id="2147483707" r:id="rId10"/>
    <p:sldLayoutId id="2147483708" r:id="rId11"/>
    <p:sldLayoutId id="2147483709" r:id="rId12"/>
    <p:sldLayoutId id="2147483711" r:id="rId13"/>
    <p:sldLayoutId id="2147483714" r:id="rId14"/>
    <p:sldLayoutId id="214748371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i="0" kern="1200">
          <a:solidFill>
            <a:schemeClr val="tx1">
              <a:lumMod val="65000"/>
              <a:lumOff val="35000"/>
            </a:schemeClr>
          </a:solidFill>
          <a:latin typeface="Avenir Medium" panose="02000503020000020003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75000"/>
        <a:buFontTx/>
        <a:buBlip>
          <a:blip r:embed="rId17"/>
        </a:buBlip>
        <a:defRPr sz="2400" b="0" i="0" kern="1200">
          <a:solidFill>
            <a:schemeClr val="tx1">
              <a:lumMod val="65000"/>
              <a:lumOff val="35000"/>
            </a:schemeClr>
          </a:solidFill>
          <a:latin typeface="Avenir Medium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Tx/>
        <a:buBlip>
          <a:blip r:embed="rId17"/>
        </a:buBlip>
        <a:defRPr sz="2000" b="0" i="0" kern="1200">
          <a:solidFill>
            <a:schemeClr val="tx1">
              <a:lumMod val="65000"/>
              <a:lumOff val="35000"/>
            </a:schemeClr>
          </a:solidFill>
          <a:latin typeface="Avenir Medium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Tx/>
        <a:buBlip>
          <a:blip r:embed="rId17"/>
        </a:buBlip>
        <a:defRPr sz="1800" b="0" i="0" kern="1200">
          <a:solidFill>
            <a:schemeClr val="tx1">
              <a:lumMod val="65000"/>
              <a:lumOff val="35000"/>
            </a:schemeClr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Tx/>
        <a:buBlip>
          <a:blip r:embed="rId17"/>
        </a:buBlip>
        <a:defRPr lang="en-GB" sz="1400" b="0" i="0" kern="1200" dirty="0" smtClean="0">
          <a:solidFill>
            <a:schemeClr val="tx1">
              <a:lumMod val="65000"/>
              <a:lumOff val="35000"/>
            </a:schemeClr>
          </a:solidFill>
          <a:latin typeface="Avenir Medium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Tx/>
        <a:buBlip>
          <a:blip r:embed="rId17"/>
        </a:buBlip>
        <a:defRPr sz="1400" b="0" i="1" kern="1200">
          <a:solidFill>
            <a:schemeClr val="tx1"/>
          </a:solidFill>
          <a:latin typeface="Avenir Book Oblique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15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B30BA0-7D6D-0844-82FC-ACB2E7322735}"/>
              </a:ext>
            </a:extLst>
          </p:cNvPr>
          <p:cNvSpPr txBox="1"/>
          <p:nvPr/>
        </p:nvSpPr>
        <p:spPr>
          <a:xfrm>
            <a:off x="3931340" y="2721114"/>
            <a:ext cx="341471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venir Book" panose="02000503020000020003" pitchFamily="2" charset="0"/>
                <a:ea typeface="Nunito Bold" charset="0"/>
                <a:cs typeface="Catamaran SemiBold" pitchFamily="2" charset="77"/>
              </a:rPr>
              <a:t>Serstech 2019</a:t>
            </a:r>
          </a:p>
          <a:p>
            <a:endParaRPr lang="en-US" sz="2800" dirty="0">
              <a:solidFill>
                <a:schemeClr val="bg1"/>
              </a:solidFill>
              <a:latin typeface="Avenir Book" panose="02000503020000020003" pitchFamily="2" charset="0"/>
              <a:ea typeface="Nunito Bold" charset="0"/>
              <a:cs typeface="Catamaran SemiBold" pitchFamily="2" charset="77"/>
            </a:endParaRPr>
          </a:p>
          <a:p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  <a:ea typeface="Nunito Bold" charset="0"/>
                <a:cs typeface="Catamaran SemiBold" pitchFamily="2" charset="77"/>
              </a:rPr>
              <a:t>Stefan Sandor, VD</a:t>
            </a:r>
          </a:p>
        </p:txBody>
      </p:sp>
    </p:spTree>
    <p:extLst>
      <p:ext uri="{BB962C8B-B14F-4D97-AF65-F5344CB8AC3E}">
        <p14:creationId xmlns:p14="http://schemas.microsoft.com/office/powerpoint/2010/main" val="273307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EF996E9-0EAC-2B4E-80FB-E243DE03E9C5}"/>
              </a:ext>
            </a:extLst>
          </p:cNvPr>
          <p:cNvSpPr/>
          <p:nvPr/>
        </p:nvSpPr>
        <p:spPr>
          <a:xfrm>
            <a:off x="-150125" y="0"/>
            <a:ext cx="6978759" cy="686747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9F1187D-2136-CF46-840C-3E9D91784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8634" y="1238029"/>
            <a:ext cx="4805996" cy="14014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Avenir Book" panose="02000503020000020003" pitchFamily="2" charset="0"/>
              </a:rPr>
              <a:t>Serstech </a:t>
            </a:r>
            <a:r>
              <a:rPr lang="en-US" sz="4400" b="1" dirty="0" err="1">
                <a:solidFill>
                  <a:srgbClr val="000000"/>
                </a:solidFill>
                <a:latin typeface="Avenir Book" panose="02000503020000020003" pitchFamily="2" charset="0"/>
              </a:rPr>
              <a:t>Arx</a:t>
            </a:r>
            <a:br>
              <a:rPr lang="en-US" sz="4400" dirty="0">
                <a:solidFill>
                  <a:srgbClr val="000000"/>
                </a:solidFill>
                <a:latin typeface="Avenir Book" panose="02000503020000020003" pitchFamily="2" charset="0"/>
              </a:rPr>
            </a:br>
            <a:r>
              <a:rPr lang="en-US" dirty="0">
                <a:solidFill>
                  <a:srgbClr val="000000"/>
                </a:solidFill>
                <a:latin typeface="Avenir Book" panose="02000503020000020003" pitchFamily="2" charset="0"/>
              </a:rPr>
              <a:t>Next Generation Raman</a:t>
            </a:r>
            <a:endParaRPr lang="en-US" sz="4400" dirty="0">
              <a:solidFill>
                <a:srgbClr val="000000"/>
              </a:solidFill>
              <a:latin typeface="Avenir Book" panose="02000503020000020003" pitchFamily="2" charset="0"/>
            </a:endParaRPr>
          </a:p>
        </p:txBody>
      </p:sp>
      <p:sp>
        <p:nvSpPr>
          <p:cNvPr id="13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Bildobjekt 6">
            <a:extLst>
              <a:ext uri="{FF2B5EF4-FFF2-40B4-BE49-F238E27FC236}">
                <a16:creationId xmlns:a16="http://schemas.microsoft.com/office/drawing/2014/main" id="{BF93144F-45E8-6A45-A198-E1C5A0D077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</a:blip>
          <a:srcRect l="3708" r="4820" b="3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C206604-1329-5D44-8E22-1E8F55DE7B8A}"/>
              </a:ext>
            </a:extLst>
          </p:cNvPr>
          <p:cNvSpPr txBox="1">
            <a:spLocks/>
          </p:cNvSpPr>
          <p:nvPr/>
        </p:nvSpPr>
        <p:spPr>
          <a:xfrm>
            <a:off x="6828634" y="2757406"/>
            <a:ext cx="5033717" cy="34386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4"/>
              </a:buBlip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venir Medium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Tx/>
              <a:buBlip>
                <a:blip r:embed="rId4"/>
              </a:buBlip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venir Medium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Tx/>
              <a:buBlip>
                <a:blip r:embed="rId4"/>
              </a:buBlip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Tx/>
              <a:buBlip>
                <a:blip r:embed="rId4"/>
              </a:buBlip>
              <a:defRPr lang="en-GB" sz="14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Tx/>
              <a:buBlip>
                <a:blip r:embed="rId4"/>
              </a:buBlip>
              <a:defRPr sz="1400" b="0" i="1" kern="1200">
                <a:solidFill>
                  <a:schemeClr val="tx1"/>
                </a:solidFill>
                <a:latin typeface="Avenir Book Oblique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Lansering i veckan</a:t>
            </a:r>
          </a:p>
          <a:p>
            <a:r>
              <a:rPr lang="sv-SE" dirty="0"/>
              <a:t>Leveranser startar i september</a:t>
            </a:r>
          </a:p>
          <a:p>
            <a:endParaRPr lang="sv-SE" dirty="0"/>
          </a:p>
          <a:p>
            <a:r>
              <a:rPr lang="sv-SE" dirty="0"/>
              <a:t>Auto-focus (patenterad)</a:t>
            </a:r>
          </a:p>
          <a:p>
            <a:r>
              <a:rPr lang="sv-SE" dirty="0"/>
              <a:t>Helt nya algoritmer</a:t>
            </a:r>
          </a:p>
          <a:p>
            <a:r>
              <a:rPr lang="sv-SE" dirty="0"/>
              <a:t>Nytt användargränssnitt</a:t>
            </a:r>
          </a:p>
          <a:p>
            <a:r>
              <a:rPr lang="sv-SE" dirty="0"/>
              <a:t>Quick </a:t>
            </a:r>
            <a:r>
              <a:rPr lang="sv-SE" dirty="0" err="1"/>
              <a:t>Scan</a:t>
            </a:r>
            <a:r>
              <a:rPr lang="sv-SE" baseline="30000" dirty="0" err="1"/>
              <a:t>TM</a:t>
            </a:r>
            <a:endParaRPr lang="sv-SE" baseline="30000" dirty="0"/>
          </a:p>
          <a:p>
            <a:r>
              <a:rPr lang="sv-SE" dirty="0" err="1"/>
              <a:t>Wifi</a:t>
            </a:r>
            <a:r>
              <a:rPr lang="sv-SE" dirty="0"/>
              <a:t>, USB-C, skärm, batteri, mm</a:t>
            </a:r>
          </a:p>
          <a:p>
            <a:r>
              <a:rPr lang="sv-SE" dirty="0"/>
              <a:t>Mindre och lättare – 600g</a:t>
            </a:r>
          </a:p>
        </p:txBody>
      </p:sp>
    </p:spTree>
    <p:extLst>
      <p:ext uri="{BB962C8B-B14F-4D97-AF65-F5344CB8AC3E}">
        <p14:creationId xmlns:p14="http://schemas.microsoft.com/office/powerpoint/2010/main" val="937685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BA21B-3F3C-964A-BCF1-E2F2F6F2C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E" dirty="0"/>
              <a:t>Serstech ChemDash 2.0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38DE8-AF6A-DF4A-B4BE-87279208A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511" y="1374744"/>
            <a:ext cx="4276149" cy="4984766"/>
          </a:xfrm>
        </p:spPr>
        <p:txBody>
          <a:bodyPr/>
          <a:lstStyle/>
          <a:p>
            <a:r>
              <a:rPr lang="en-SE" dirty="0"/>
              <a:t>Helt ny teknisk plattform</a:t>
            </a:r>
          </a:p>
          <a:p>
            <a:r>
              <a:rPr lang="en-SE" dirty="0"/>
              <a:t>Helt nytt användargränssnitt</a:t>
            </a:r>
          </a:p>
          <a:p>
            <a:endParaRPr lang="en-SE" dirty="0"/>
          </a:p>
          <a:p>
            <a:r>
              <a:rPr lang="en-SE" dirty="0"/>
              <a:t>Första gången vi tar betalt!</a:t>
            </a:r>
          </a:p>
          <a:p>
            <a:pPr marL="457200" lvl="1" indent="0">
              <a:buNone/>
            </a:pPr>
            <a:endParaRPr lang="en-SE" dirty="0"/>
          </a:p>
          <a:p>
            <a:r>
              <a:rPr lang="en-SE" dirty="0"/>
              <a:t>Tillgängligt </a:t>
            </a:r>
            <a:r>
              <a:rPr lang="en-GB" dirty="0"/>
              <a:t>i</a:t>
            </a:r>
            <a:r>
              <a:rPr lang="en-SE" dirty="0"/>
              <a:t> september 2020</a:t>
            </a:r>
          </a:p>
          <a:p>
            <a:endParaRPr lang="en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97AFD0-CFC8-2242-8D82-C40EC0DBE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884" y="0"/>
            <a:ext cx="722965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5B0C25-496F-FB42-94B3-3DA1C813DA5C}"/>
              </a:ext>
            </a:extLst>
          </p:cNvPr>
          <p:cNvSpPr txBox="1"/>
          <p:nvPr/>
        </p:nvSpPr>
        <p:spPr>
          <a:xfrm>
            <a:off x="5953921" y="5595583"/>
            <a:ext cx="50257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400" i="1" dirty="0"/>
              <a:t>Skärmbild av ChemDash 2.0. Finns </a:t>
            </a:r>
            <a:r>
              <a:rPr lang="en-GB" sz="1400" i="1" dirty="0" err="1"/>
              <a:t>i</a:t>
            </a:r>
            <a:r>
              <a:rPr lang="en-GB" sz="1400" i="1" dirty="0"/>
              <a:t> </a:t>
            </a:r>
            <a:r>
              <a:rPr lang="en-GB" sz="1400" i="1" dirty="0" err="1"/>
              <a:t>mörkt</a:t>
            </a:r>
            <a:r>
              <a:rPr lang="en-GB" sz="1400" i="1" dirty="0"/>
              <a:t> </a:t>
            </a:r>
            <a:r>
              <a:rPr lang="en-GB" sz="1400" i="1" dirty="0" err="1"/>
              <a:t>och</a:t>
            </a:r>
            <a:r>
              <a:rPr lang="en-GB" sz="1400" i="1" dirty="0"/>
              <a:t> </a:t>
            </a:r>
            <a:r>
              <a:rPr lang="en-GB" sz="1400" i="1" dirty="0" err="1"/>
              <a:t>ljust</a:t>
            </a:r>
            <a:r>
              <a:rPr lang="en-GB" sz="1400" i="1" dirty="0"/>
              <a:t> </a:t>
            </a:r>
            <a:r>
              <a:rPr lang="en-GB" sz="1400" i="1" dirty="0" err="1"/>
              <a:t>tema</a:t>
            </a:r>
            <a:endParaRPr lang="en-SE" sz="1400" i="1" dirty="0"/>
          </a:p>
        </p:txBody>
      </p:sp>
    </p:spTree>
    <p:extLst>
      <p:ext uri="{BB962C8B-B14F-4D97-AF65-F5344CB8AC3E}">
        <p14:creationId xmlns:p14="http://schemas.microsoft.com/office/powerpoint/2010/main" val="31026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1A1FF-57DB-4043-AD09-FFDE83D82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E" dirty="0">
                <a:solidFill>
                  <a:schemeClr val="tx1"/>
                </a:solidFill>
              </a:rPr>
              <a:t>2020 – Utmaningens år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B9E57-EC14-714A-94CA-01CE195C8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2548" y="1192197"/>
            <a:ext cx="6260074" cy="4984766"/>
          </a:xfrm>
        </p:spPr>
        <p:txBody>
          <a:bodyPr/>
          <a:lstStyle/>
          <a:p>
            <a:r>
              <a:rPr lang="en-SE" dirty="0"/>
              <a:t>1 mars 2020 hade vi nästan byggt klart huset</a:t>
            </a:r>
          </a:p>
          <a:p>
            <a:pPr lvl="1"/>
            <a:r>
              <a:rPr lang="en-SE" dirty="0"/>
              <a:t>Totalt 30 anställda och allting såg mycket bra ut</a:t>
            </a:r>
          </a:p>
          <a:p>
            <a:pPr lvl="1"/>
            <a:endParaRPr lang="en-SE" dirty="0"/>
          </a:p>
          <a:p>
            <a:r>
              <a:rPr lang="en-SE" dirty="0"/>
              <a:t>16 mars började vi dra i bromsen</a:t>
            </a:r>
          </a:p>
          <a:p>
            <a:pPr lvl="1"/>
            <a:r>
              <a:rPr lang="en-SE" dirty="0"/>
              <a:t>Stoppa fem pågående rekryteringar</a:t>
            </a:r>
          </a:p>
          <a:p>
            <a:pPr lvl="1"/>
            <a:r>
              <a:rPr lang="en-GB" dirty="0"/>
              <a:t>I</a:t>
            </a:r>
            <a:r>
              <a:rPr lang="en-SE" dirty="0"/>
              <a:t>nledde MBL-förhandlingar om uppsägningar</a:t>
            </a:r>
          </a:p>
          <a:p>
            <a:pPr lvl="1"/>
            <a:r>
              <a:rPr lang="en-SE" dirty="0"/>
              <a:t>Två uppsägningar i Rumänien</a:t>
            </a:r>
          </a:p>
          <a:p>
            <a:pPr lvl="1"/>
            <a:r>
              <a:rPr lang="en-GB" dirty="0"/>
              <a:t>U</a:t>
            </a:r>
            <a:r>
              <a:rPr lang="en-SE" dirty="0"/>
              <a:t>ppsägning av alla konsultavtal</a:t>
            </a:r>
          </a:p>
          <a:p>
            <a:pPr lvl="1"/>
            <a:r>
              <a:rPr lang="en-SE" dirty="0"/>
              <a:t>Permittering av hela personalen till 60%</a:t>
            </a:r>
          </a:p>
          <a:p>
            <a:pPr lvl="1"/>
            <a:r>
              <a:rPr lang="en-GB" dirty="0"/>
              <a:t>P</a:t>
            </a:r>
            <a:r>
              <a:rPr lang="en-SE" dirty="0"/>
              <a:t>ermittering till 80% under sommaren</a:t>
            </a:r>
          </a:p>
          <a:p>
            <a:pPr lvl="1"/>
            <a:r>
              <a:rPr lang="en-GB" dirty="0"/>
              <a:t>O</a:t>
            </a:r>
            <a:r>
              <a:rPr lang="en-SE" dirty="0"/>
              <a:t>mförhandling av hyra och andra avtal</a:t>
            </a:r>
          </a:p>
          <a:p>
            <a:pPr lvl="1"/>
            <a:endParaRPr lang="en-SE" dirty="0"/>
          </a:p>
          <a:p>
            <a:r>
              <a:rPr lang="en-SE" dirty="0"/>
              <a:t>Minskning av kostnaderna med knappt 10 MSEK</a:t>
            </a:r>
          </a:p>
          <a:p>
            <a:pPr lvl="1"/>
            <a:endParaRPr lang="en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90BB12-A83D-A743-A9A0-343E1556755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68489" y="3684897"/>
            <a:ext cx="5640783" cy="316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83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1A1FF-57DB-4043-AD09-FFDE83D82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E" dirty="0"/>
              <a:t>2020 – Utmaningens år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B9E57-EC14-714A-94CA-01CE195C8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Säljprognosen sänkt kraftigt</a:t>
            </a:r>
          </a:p>
          <a:p>
            <a:endParaRPr lang="sv-SE" dirty="0"/>
          </a:p>
          <a:p>
            <a:r>
              <a:rPr lang="sv-SE" dirty="0"/>
              <a:t>Partnerkanalen kommer att ta skada</a:t>
            </a:r>
          </a:p>
          <a:p>
            <a:pPr lvl="1"/>
            <a:r>
              <a:rPr lang="sv-SE" dirty="0"/>
              <a:t>En del partners kommer att gå omkull</a:t>
            </a:r>
          </a:p>
          <a:p>
            <a:pPr lvl="1"/>
            <a:r>
              <a:rPr lang="sv-SE" dirty="0"/>
              <a:t>En del partners kommer inte att betala sina skulder till oss</a:t>
            </a:r>
          </a:p>
          <a:p>
            <a:endParaRPr lang="sv-SE" dirty="0"/>
          </a:p>
          <a:p>
            <a:r>
              <a:rPr lang="sv-SE" dirty="0"/>
              <a:t>Alla upphandlingar har skjutits på framtiden</a:t>
            </a:r>
          </a:p>
          <a:p>
            <a:pPr lvl="1"/>
            <a:r>
              <a:rPr lang="sv-SE" dirty="0"/>
              <a:t>Vissa har fått nytt datum och vissa kommer först “någon gång 2021”</a:t>
            </a:r>
          </a:p>
          <a:p>
            <a:pPr lvl="1"/>
            <a:r>
              <a:rPr lang="sv-SE" dirty="0"/>
              <a:t>Vissa inköpsbudgetar kommer troligen spenderas på annat</a:t>
            </a:r>
          </a:p>
          <a:p>
            <a:pPr lvl="1"/>
            <a:r>
              <a:rPr lang="sv-SE" dirty="0"/>
              <a:t>Vissa länder kommer troligen dra ner på inköpen under 1-3 år</a:t>
            </a:r>
          </a:p>
          <a:p>
            <a:endParaRPr lang="sv-SE" dirty="0"/>
          </a:p>
          <a:p>
            <a:r>
              <a:rPr lang="sv-SE" dirty="0"/>
              <a:t>Vissa ljusglimtar</a:t>
            </a:r>
          </a:p>
          <a:p>
            <a:pPr lvl="1"/>
            <a:r>
              <a:rPr lang="sv-SE" dirty="0"/>
              <a:t>Vi räknar med att de nya produkterna kommer att sälja en del i Q4 till läkemedelsproducenter</a:t>
            </a:r>
          </a:p>
          <a:p>
            <a:pPr lvl="1"/>
            <a:r>
              <a:rPr lang="sv-SE" dirty="0"/>
              <a:t>Kina börjar komma igång igen. Säljare på plats i Kina sedan 1 mars</a:t>
            </a:r>
          </a:p>
          <a:p>
            <a:pPr lvl="1"/>
            <a:r>
              <a:rPr lang="sv-SE" dirty="0"/>
              <a:t>Ett fåtal större upphandlingar finns kvar i Q2 och Q3</a:t>
            </a:r>
          </a:p>
        </p:txBody>
      </p:sp>
    </p:spTree>
    <p:extLst>
      <p:ext uri="{BB962C8B-B14F-4D97-AF65-F5344CB8AC3E}">
        <p14:creationId xmlns:p14="http://schemas.microsoft.com/office/powerpoint/2010/main" val="802482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1A1FF-57DB-4043-AD09-FFDE83D82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E" dirty="0"/>
              <a:t>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B9E57-EC14-714A-94CA-01CE195C8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Även efter neddragningarna står vi någorlunda väl rustade</a:t>
            </a:r>
          </a:p>
          <a:p>
            <a:pPr lvl="1"/>
            <a:r>
              <a:rPr lang="sv-SE" dirty="0"/>
              <a:t>Vi har reagerat snabbt och kraftfullt på kostnadssidan</a:t>
            </a:r>
          </a:p>
          <a:p>
            <a:pPr lvl="1"/>
            <a:r>
              <a:rPr lang="sv-SE" dirty="0"/>
              <a:t>Vi behåller all kärnkompetens i bolaget</a:t>
            </a:r>
          </a:p>
          <a:p>
            <a:pPr lvl="1"/>
            <a:r>
              <a:rPr lang="sv-SE" dirty="0"/>
              <a:t>Planen är att köra med permittering så länge som möjligt – troligen in i 2021</a:t>
            </a:r>
          </a:p>
          <a:p>
            <a:pPr lvl="1"/>
            <a:r>
              <a:rPr lang="sv-SE" dirty="0"/>
              <a:t>Vi kan sköta support, viss vidareutveckling och sälj med återstående team</a:t>
            </a:r>
          </a:p>
          <a:p>
            <a:pPr lvl="1"/>
            <a:endParaRPr lang="sv-SE" dirty="0"/>
          </a:p>
          <a:p>
            <a:r>
              <a:rPr lang="sv-SE" dirty="0"/>
              <a:t>Vi bibehåller en välfungerande partnerkanal</a:t>
            </a:r>
          </a:p>
          <a:p>
            <a:pPr lvl="1"/>
            <a:r>
              <a:rPr lang="sv-SE" dirty="0"/>
              <a:t>Fokus för säljteamet under 2020</a:t>
            </a:r>
          </a:p>
          <a:p>
            <a:endParaRPr lang="sv-SE" dirty="0"/>
          </a:p>
          <a:p>
            <a:r>
              <a:rPr lang="sv-SE" dirty="0"/>
              <a:t>Vi har helt nya produkter och en större portfölj än tidigare</a:t>
            </a:r>
          </a:p>
          <a:p>
            <a:pPr lvl="1"/>
            <a:r>
              <a:rPr lang="sv-SE" b="1" i="1" dirty="0"/>
              <a:t>Behovet</a:t>
            </a:r>
            <a:r>
              <a:rPr lang="sv-SE" dirty="0"/>
              <a:t> av våra produkter växer, även om köparna kanske dröjer</a:t>
            </a:r>
          </a:p>
          <a:p>
            <a:pPr lvl="1"/>
            <a:r>
              <a:rPr lang="sv-SE" dirty="0"/>
              <a:t>De nya produkterna skapar mycket uppmärksamhet på marknaden framöver</a:t>
            </a:r>
          </a:p>
          <a:p>
            <a:endParaRPr lang="sv-SE" dirty="0"/>
          </a:p>
          <a:p>
            <a:r>
              <a:rPr lang="sv-SE" dirty="0"/>
              <a:t>Rekryteringen kommer sannolikt vara enklare (och billigare) än under 2019</a:t>
            </a:r>
          </a:p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730412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988EF-7142-AE4F-95B0-3BFB38D79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/>
              <a:t>Sammanfattning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49AA4-D964-A041-83DF-EC91047B8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/>
              <a:t>Huset är färdigbyggt, om än inte färdigmålat</a:t>
            </a:r>
          </a:p>
          <a:p>
            <a:endParaRPr lang="sv-SE"/>
          </a:p>
          <a:p>
            <a:r>
              <a:rPr lang="sv-SE"/>
              <a:t>Vi har nya och bra produkter</a:t>
            </a:r>
          </a:p>
          <a:p>
            <a:pPr lvl="1"/>
            <a:r>
              <a:rPr lang="sv-SE"/>
              <a:t>Produktutvecklingen fortsätter (med lite lägre tempo)</a:t>
            </a:r>
          </a:p>
          <a:p>
            <a:pPr marL="457200" lvl="1" indent="0">
              <a:buNone/>
            </a:pPr>
            <a:endParaRPr lang="sv-SE"/>
          </a:p>
          <a:p>
            <a:r>
              <a:rPr lang="sv-SE"/>
              <a:t>Vi har dragit ner på kostnaderna rejält och klarar en lågkonjunktur</a:t>
            </a:r>
          </a:p>
          <a:p>
            <a:endParaRPr lang="sv-SE"/>
          </a:p>
          <a:p>
            <a:r>
              <a:rPr lang="sv-SE"/>
              <a:t>Vi står redo när världen drar igång igen</a:t>
            </a:r>
          </a:p>
          <a:p>
            <a:pPr lvl="1"/>
            <a:r>
              <a:rPr lang="sv-SE"/>
              <a:t>Början av 2020 gav en bekräftelse på att vi är på rätt väg</a:t>
            </a:r>
          </a:p>
        </p:txBody>
      </p:sp>
    </p:spTree>
    <p:extLst>
      <p:ext uri="{BB962C8B-B14F-4D97-AF65-F5344CB8AC3E}">
        <p14:creationId xmlns:p14="http://schemas.microsoft.com/office/powerpoint/2010/main" val="3969472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B30BA0-7D6D-0844-82FC-ACB2E7322735}"/>
              </a:ext>
            </a:extLst>
          </p:cNvPr>
          <p:cNvSpPr txBox="1"/>
          <p:nvPr/>
        </p:nvSpPr>
        <p:spPr>
          <a:xfrm>
            <a:off x="5040262" y="2459504"/>
            <a:ext cx="21114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Avenir Book" panose="02000503020000020003" pitchFamily="2" charset="0"/>
                <a:ea typeface="Nunito Bold" charset="0"/>
                <a:cs typeface="Catamaran SemiBold" pitchFamily="2" charset="77"/>
              </a:rPr>
              <a:t>Frågor</a:t>
            </a:r>
            <a:r>
              <a:rPr lang="en-US" sz="4000" dirty="0">
                <a:solidFill>
                  <a:schemeClr val="bg1"/>
                </a:solidFill>
                <a:latin typeface="Avenir Book" panose="02000503020000020003" pitchFamily="2" charset="0"/>
                <a:ea typeface="Nunito Bold" charset="0"/>
                <a:cs typeface="Catamaran SemiBold" pitchFamily="2" charset="77"/>
              </a:rPr>
              <a:t>? </a:t>
            </a:r>
          </a:p>
          <a:p>
            <a:pPr algn="ctr"/>
            <a:endParaRPr lang="en-US" sz="4000" dirty="0">
              <a:solidFill>
                <a:schemeClr val="bg1"/>
              </a:solidFill>
              <a:latin typeface="Avenir Book" panose="02000503020000020003" pitchFamily="2" charset="0"/>
              <a:ea typeface="Nunito Bold" charset="0"/>
              <a:cs typeface="Catamaran SemiBold" pitchFamily="2" charset="77"/>
            </a:endParaRPr>
          </a:p>
          <a:p>
            <a:pPr algn="ctr"/>
            <a:r>
              <a:rPr lang="en-US" sz="2000" dirty="0" err="1">
                <a:solidFill>
                  <a:schemeClr val="bg1"/>
                </a:solidFill>
                <a:latin typeface="Avenir Book" panose="02000503020000020003" pitchFamily="2" charset="0"/>
                <a:ea typeface="Nunito Bold" charset="0"/>
                <a:cs typeface="Catamaran SemiBold" pitchFamily="2" charset="77"/>
              </a:rPr>
              <a:t>ss@serstech.com</a:t>
            </a:r>
            <a:endParaRPr lang="en-US" sz="2000" dirty="0">
              <a:solidFill>
                <a:schemeClr val="bg1"/>
              </a:solidFill>
              <a:latin typeface="Avenir Book" panose="02000503020000020003" pitchFamily="2" charset="0"/>
              <a:ea typeface="Nunito Bold" charset="0"/>
              <a:cs typeface="Catamaran SemiBold" pitchFamily="2" charset="77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  <a:ea typeface="Nunito Bold" charset="0"/>
                <a:cs typeface="Catamaran SemiBold" pitchFamily="2" charset="77"/>
              </a:rPr>
              <a:t>0739-606067</a:t>
            </a:r>
            <a:endParaRPr lang="en-US" sz="1100" dirty="0">
              <a:solidFill>
                <a:schemeClr val="bg1"/>
              </a:solidFill>
              <a:latin typeface="Avenir Book" panose="02000503020000020003" pitchFamily="2" charset="0"/>
              <a:ea typeface="Nunito Bold" charset="0"/>
              <a:cs typeface="Catamaran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71698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57F9-2D66-954E-B656-D03C53FBD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17233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  <a:latin typeface="Avenir Book" panose="02000503020000020003" pitchFamily="2" charset="0"/>
              </a:rPr>
              <a:t>Resultat</a:t>
            </a:r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 2019 </a:t>
            </a:r>
            <a:r>
              <a:rPr lang="en-US" dirty="0" err="1">
                <a:solidFill>
                  <a:schemeClr val="bg1"/>
                </a:solidFill>
                <a:latin typeface="Avenir Book" panose="02000503020000020003" pitchFamily="2" charset="0"/>
              </a:rPr>
              <a:t>och</a:t>
            </a:r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 Q1 2020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  <a:latin typeface="Avenir Book" panose="02000503020000020003" pitchFamily="2" charset="0"/>
              </a:rPr>
              <a:t>Bygget</a:t>
            </a:r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 av Serstech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  <a:latin typeface="Avenir Book" panose="02000503020000020003" pitchFamily="2" charset="0"/>
              </a:rPr>
              <a:t>Vårt</a:t>
            </a:r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Book" panose="02000503020000020003" pitchFamily="2" charset="0"/>
              </a:rPr>
              <a:t>dotterbolag</a:t>
            </a:r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Book" panose="02000503020000020003" pitchFamily="2" charset="0"/>
              </a:rPr>
              <a:t>i</a:t>
            </a:r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Book" panose="02000503020000020003" pitchFamily="2" charset="0"/>
              </a:rPr>
              <a:t>Rumänien</a:t>
            </a:r>
            <a:endParaRPr lang="en-US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  <a:latin typeface="Avenir Book" panose="02000503020000020003" pitchFamily="2" charset="0"/>
              </a:rPr>
              <a:t>Produktutveckling</a:t>
            </a:r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  <a:latin typeface="Avenir Book" panose="02000503020000020003" pitchFamily="2" charset="0"/>
              </a:rPr>
              <a:t>Produktlanseringar</a:t>
            </a:r>
            <a:endParaRPr lang="en-US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  <a:latin typeface="Avenir Book" panose="02000503020000020003" pitchFamily="2" charset="0"/>
              </a:rPr>
              <a:t>Utsikterna</a:t>
            </a:r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Book" panose="02000503020000020003" pitchFamily="2" charset="0"/>
              </a:rPr>
              <a:t>för</a:t>
            </a:r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 2020 </a:t>
            </a:r>
            <a:r>
              <a:rPr lang="en-US" dirty="0" err="1">
                <a:solidFill>
                  <a:schemeClr val="bg1"/>
                </a:solidFill>
                <a:latin typeface="Avenir Book" panose="02000503020000020003" pitchFamily="2" charset="0"/>
              </a:rPr>
              <a:t>före</a:t>
            </a:r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 Corona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  <a:latin typeface="Avenir Book" panose="02000503020000020003" pitchFamily="2" charset="0"/>
              </a:rPr>
              <a:t>Utsikterna</a:t>
            </a:r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Book" panose="02000503020000020003" pitchFamily="2" charset="0"/>
              </a:rPr>
              <a:t>för</a:t>
            </a:r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 2020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  <a:latin typeface="Avenir Book" panose="02000503020000020003" pitchFamily="2" charset="0"/>
              </a:rPr>
              <a:t>Utsikterna</a:t>
            </a:r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Book" panose="02000503020000020003" pitchFamily="2" charset="0"/>
              </a:rPr>
              <a:t>för</a:t>
            </a:r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 2021</a:t>
            </a:r>
          </a:p>
          <a:p>
            <a:pPr marL="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ildobjekt 6" descr="A picture containing black, remote, holding, hand&#10;&#10;Description automatically generated">
            <a:extLst>
              <a:ext uri="{FF2B5EF4-FFF2-40B4-BE49-F238E27FC236}">
                <a16:creationId xmlns:a16="http://schemas.microsoft.com/office/drawing/2014/main" id="{56449B6E-19EF-A44A-91B5-8C3E273131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282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E554668-5F30-2F40-A317-63753C28F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E">
                <a:solidFill>
                  <a:schemeClr val="bg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4588310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6237C-63F5-8343-811C-A861D5C5D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E"/>
              <a:t>Försäljning 2019 och Q1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3ED7E-1BBD-934D-A680-ED5B2AA9E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SE" dirty="0"/>
          </a:p>
          <a:p>
            <a:pPr marL="0" indent="0">
              <a:buNone/>
            </a:pPr>
            <a:endParaRPr lang="en-SE" dirty="0"/>
          </a:p>
          <a:p>
            <a:pPr marL="0" indent="0">
              <a:buNone/>
            </a:pPr>
            <a:r>
              <a:rPr lang="en-SE" dirty="0"/>
              <a:t>2019</a:t>
            </a:r>
          </a:p>
          <a:p>
            <a:r>
              <a:rPr lang="en-SE" dirty="0"/>
              <a:t>Kraftig tillväxt Q1-Q3</a:t>
            </a:r>
          </a:p>
          <a:p>
            <a:r>
              <a:rPr lang="en-SE" dirty="0"/>
              <a:t>Helåret +87%</a:t>
            </a:r>
          </a:p>
          <a:p>
            <a:pPr marL="0" indent="0">
              <a:buNone/>
            </a:pPr>
            <a:endParaRPr lang="en-SE" dirty="0"/>
          </a:p>
          <a:p>
            <a:pPr marL="0" indent="0">
              <a:buNone/>
            </a:pPr>
            <a:r>
              <a:rPr lang="en-SE" dirty="0"/>
              <a:t>2020</a:t>
            </a:r>
          </a:p>
          <a:p>
            <a:r>
              <a:rPr lang="en-SE" dirty="0"/>
              <a:t>Fortsatt bra utveckling Q1 2020, +85%</a:t>
            </a:r>
          </a:p>
          <a:p>
            <a:r>
              <a:rPr lang="en-SE" dirty="0"/>
              <a:t>Kraftig ökad osäkerhet från och med Q2</a:t>
            </a:r>
          </a:p>
          <a:p>
            <a:pPr marL="0" indent="0">
              <a:buNone/>
            </a:pPr>
            <a:endParaRPr lang="en-SE" dirty="0"/>
          </a:p>
          <a:p>
            <a:endParaRPr lang="en-SE" dirty="0"/>
          </a:p>
          <a:p>
            <a:endParaRPr lang="en-SE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ED7815E-73AE-204B-894B-15DDD977FC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5418339"/>
              </p:ext>
            </p:extLst>
          </p:nvPr>
        </p:nvGraphicFramePr>
        <p:xfrm>
          <a:off x="5882820" y="1713097"/>
          <a:ext cx="5594682" cy="3817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9161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D6673-01CA-1C46-AD79-02FDAA6AB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E" dirty="0"/>
              <a:t>Kommentarer till 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E5790-DCE9-4546-BE3A-BD9ECACA31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Majoriteten av våra partners tillkom mellan Q3 2018 och Q2 2019</a:t>
            </a:r>
          </a:p>
          <a:p>
            <a:pPr lvl="1"/>
            <a:r>
              <a:rPr lang="sv-SE" dirty="0"/>
              <a:t>Efter sommaren 2019 slutade vi att leta nya partners</a:t>
            </a:r>
          </a:p>
          <a:p>
            <a:endParaRPr lang="sv-SE" dirty="0"/>
          </a:p>
          <a:p>
            <a:r>
              <a:rPr lang="sv-SE" dirty="0"/>
              <a:t>Intensivt resande och många demos för partners och slutkunder</a:t>
            </a:r>
          </a:p>
          <a:p>
            <a:pPr lvl="1"/>
            <a:r>
              <a:rPr lang="sv-SE" dirty="0"/>
              <a:t>Kvalificering och utbyte av partners under hela 2019</a:t>
            </a:r>
          </a:p>
          <a:p>
            <a:pPr lvl="1"/>
            <a:r>
              <a:rPr lang="sv-SE" b="1" i="1" dirty="0"/>
              <a:t>Ömsesidig tillit </a:t>
            </a:r>
            <a:r>
              <a:rPr lang="sv-SE" dirty="0"/>
              <a:t>fundamentalt viktigt för effektivt samarbete</a:t>
            </a:r>
          </a:p>
          <a:p>
            <a:endParaRPr lang="sv-SE" dirty="0"/>
          </a:p>
          <a:p>
            <a:r>
              <a:rPr lang="sv-SE" dirty="0"/>
              <a:t>All försäljning sker genom personliga möten och demonstrationer</a:t>
            </a:r>
          </a:p>
          <a:p>
            <a:pPr lvl="1"/>
            <a:r>
              <a:rPr lang="sv-SE" dirty="0"/>
              <a:t>Alla regioner har sin lokala, delvis unika “narkotikamarknad”</a:t>
            </a:r>
          </a:p>
          <a:p>
            <a:pPr lvl="1"/>
            <a:endParaRPr lang="sv-SE" dirty="0"/>
          </a:p>
          <a:p>
            <a:r>
              <a:rPr lang="sv-SE" dirty="0"/>
              <a:t>Vårt varumärke och våra produkter börjar bli etablerade och kända</a:t>
            </a:r>
          </a:p>
          <a:p>
            <a:pPr lvl="1"/>
            <a:r>
              <a:rPr lang="sv-SE" dirty="0"/>
              <a:t>Under 2018 och första halvan av 2019 ansågs vi vara helt nya, okända, obeprövade</a:t>
            </a:r>
          </a:p>
          <a:p>
            <a:pPr lvl="1"/>
            <a:r>
              <a:rPr lang="sv-SE" b="1" i="1" dirty="0"/>
              <a:t>Mycket viktiga referenskunder </a:t>
            </a:r>
            <a:r>
              <a:rPr lang="sv-SE" dirty="0"/>
              <a:t>etablerade i alla regioner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2B7F1A-F83B-EF4C-BD11-F7D78E2C9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880" y="4153902"/>
            <a:ext cx="1274230" cy="1274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B12038-1CA0-774B-990E-91F9C34FB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363" y="4220217"/>
            <a:ext cx="1193670" cy="8836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361639-F940-164F-9B65-B3FC7303DFB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0203" y="4209156"/>
            <a:ext cx="1080699" cy="10806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48A5CE-E077-6E47-828B-BE5E086AF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6306" y="4209156"/>
            <a:ext cx="1485597" cy="10970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C3A94F-E6A1-6340-A65B-0FB0ED5EAD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872" t="23333" r="24183" b="20672"/>
          <a:stretch/>
        </p:blipFill>
        <p:spPr>
          <a:xfrm>
            <a:off x="8470516" y="4113698"/>
            <a:ext cx="983233" cy="10806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F76C7A-5D99-B54C-92D4-A07D1F6E00E6}"/>
              </a:ext>
            </a:extLst>
          </p:cNvPr>
          <p:cNvSpPr txBox="1"/>
          <p:nvPr/>
        </p:nvSpPr>
        <p:spPr>
          <a:xfrm>
            <a:off x="3921436" y="5337194"/>
            <a:ext cx="2268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200" dirty="0"/>
              <a:t>Singapore Narcotics Bureau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0BCAE5-9D2E-644A-885A-912083C18542}"/>
              </a:ext>
            </a:extLst>
          </p:cNvPr>
          <p:cNvSpPr txBox="1"/>
          <p:nvPr/>
        </p:nvSpPr>
        <p:spPr>
          <a:xfrm>
            <a:off x="9688410" y="5342737"/>
            <a:ext cx="2084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200" dirty="0"/>
              <a:t>Korean National Police Agency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746700-2EE6-674B-B48C-5C25BBA54BB6}"/>
              </a:ext>
            </a:extLst>
          </p:cNvPr>
          <p:cNvSpPr txBox="1"/>
          <p:nvPr/>
        </p:nvSpPr>
        <p:spPr>
          <a:xfrm>
            <a:off x="2004686" y="5346852"/>
            <a:ext cx="1613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200" dirty="0"/>
              <a:t>Australian Coast Guard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F95D84-66AE-0B4F-9044-9C5946171357}"/>
              </a:ext>
            </a:extLst>
          </p:cNvPr>
          <p:cNvSpPr txBox="1"/>
          <p:nvPr/>
        </p:nvSpPr>
        <p:spPr>
          <a:xfrm>
            <a:off x="6246126" y="5337194"/>
            <a:ext cx="1962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200" dirty="0"/>
              <a:t>World Customs Organization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2886B5-88F6-B849-B636-11BC55BC8B44}"/>
              </a:ext>
            </a:extLst>
          </p:cNvPr>
          <p:cNvSpPr txBox="1"/>
          <p:nvPr/>
        </p:nvSpPr>
        <p:spPr>
          <a:xfrm>
            <a:off x="8400856" y="5341665"/>
            <a:ext cx="11225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200" dirty="0"/>
              <a:t>United Nations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F6256C-5374-3345-86F3-B0ED5C4B0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592" y="4295602"/>
            <a:ext cx="1384132" cy="9242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B6A8A5F-0D44-E040-99C8-D3286DB3572E}"/>
              </a:ext>
            </a:extLst>
          </p:cNvPr>
          <p:cNvSpPr txBox="1"/>
          <p:nvPr/>
        </p:nvSpPr>
        <p:spPr>
          <a:xfrm>
            <a:off x="436773" y="5346852"/>
            <a:ext cx="1378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200" dirty="0"/>
              <a:t>US Coast Guard</a:t>
            </a:r>
          </a:p>
        </p:txBody>
      </p:sp>
    </p:spTree>
    <p:extLst>
      <p:ext uri="{BB962C8B-B14F-4D97-AF65-F5344CB8AC3E}">
        <p14:creationId xmlns:p14="http://schemas.microsoft.com/office/powerpoint/2010/main" val="105886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0139 L -0.00782 -0.1969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993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DA22F-C47B-3A4C-A706-E71F6407B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E" dirty="0"/>
              <a:t>Utsikterna för 2020 före Corona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E5C64-62DA-9E4A-8548-BA13F5E02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E" dirty="0"/>
              <a:t>Våra partners deltog i upphandlingar värda 120 MSEK för helåret</a:t>
            </a:r>
          </a:p>
          <a:p>
            <a:pPr lvl="1"/>
            <a:r>
              <a:rPr lang="en-SE" dirty="0"/>
              <a:t>2-5 MSEK tillkom varje vecka under februari</a:t>
            </a:r>
          </a:p>
          <a:p>
            <a:endParaRPr lang="en-SE" dirty="0"/>
          </a:p>
          <a:p>
            <a:r>
              <a:rPr lang="en-SE" dirty="0"/>
              <a:t>Normalt 3-4 år att etablera ett varumärke på säkerhetsmarknaden</a:t>
            </a:r>
          </a:p>
          <a:p>
            <a:pPr lvl="1"/>
            <a:r>
              <a:rPr lang="en-SE" dirty="0"/>
              <a:t>Vi var på väg att lyckas på två år</a:t>
            </a:r>
          </a:p>
          <a:p>
            <a:pPr lvl="1"/>
            <a:endParaRPr lang="en-SE" dirty="0"/>
          </a:p>
          <a:p>
            <a:r>
              <a:rPr lang="en-SE" dirty="0"/>
              <a:t>Våra partners gör rätt</a:t>
            </a:r>
          </a:p>
          <a:p>
            <a:pPr lvl="1"/>
            <a:r>
              <a:rPr lang="en-SE" dirty="0"/>
              <a:t>Förtroende. Samarbete i upphandlingar. Marknadsföring. Rapportering</a:t>
            </a:r>
          </a:p>
          <a:p>
            <a:pPr marL="457200" lvl="1" indent="0">
              <a:buNone/>
            </a:pPr>
            <a:endParaRPr lang="en-SE" dirty="0"/>
          </a:p>
          <a:p>
            <a:r>
              <a:rPr lang="en-SE" dirty="0"/>
              <a:t>Vårt erbjudande blir allt starkare</a:t>
            </a:r>
          </a:p>
          <a:p>
            <a:pPr lvl="1"/>
            <a:r>
              <a:rPr lang="en-SE" i="1" dirty="0"/>
              <a:t>Serstech 100 Indicator</a:t>
            </a:r>
            <a:r>
              <a:rPr lang="en-SE" dirty="0"/>
              <a:t> har blivit väldigt bra och är kostnadseffektivt</a:t>
            </a:r>
          </a:p>
          <a:p>
            <a:pPr lvl="1"/>
            <a:r>
              <a:rPr lang="en-SE" i="1" dirty="0"/>
              <a:t>Serstech Arx </a:t>
            </a:r>
            <a:r>
              <a:rPr lang="en-SE" dirty="0"/>
              <a:t>är ytterligare två stora steg uppåt</a:t>
            </a:r>
          </a:p>
        </p:txBody>
      </p:sp>
    </p:spTree>
    <p:extLst>
      <p:ext uri="{BB962C8B-B14F-4D97-AF65-F5344CB8AC3E}">
        <p14:creationId xmlns:p14="http://schemas.microsoft.com/office/powerpoint/2010/main" val="2420430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tanding on top of a cutting board with a cake&#10;&#10;Description automatically generated">
            <a:extLst>
              <a:ext uri="{FF2B5EF4-FFF2-40B4-BE49-F238E27FC236}">
                <a16:creationId xmlns:a16="http://schemas.microsoft.com/office/drawing/2014/main" id="{4E5495FA-76B3-E34D-A403-8F7A71FE34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22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DA22F-C47B-3A4C-A706-E71F6407B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E" dirty="0"/>
              <a:t>Bygget av Serstech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EE7B87-696D-E54A-9B35-EFA328759AB6}"/>
              </a:ext>
            </a:extLst>
          </p:cNvPr>
          <p:cNvSpPr/>
          <p:nvPr/>
        </p:nvSpPr>
        <p:spPr>
          <a:xfrm>
            <a:off x="2920625" y="5670644"/>
            <a:ext cx="6809124" cy="63660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E" sz="1600" dirty="0"/>
              <a:t>-2017: Proof of concept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79077A5-B469-8C49-ACD5-44BAA5C0CBAB}"/>
              </a:ext>
            </a:extLst>
          </p:cNvPr>
          <p:cNvSpPr/>
          <p:nvPr/>
        </p:nvSpPr>
        <p:spPr>
          <a:xfrm>
            <a:off x="2920623" y="4070445"/>
            <a:ext cx="6809124" cy="151690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E" sz="1600" dirty="0"/>
              <a:t>2018</a:t>
            </a:r>
          </a:p>
          <a:p>
            <a:pPr algn="ctr"/>
            <a:r>
              <a:rPr lang="en-SE" sz="1600" dirty="0"/>
              <a:t>Professionellt team</a:t>
            </a:r>
          </a:p>
          <a:p>
            <a:pPr algn="ctr"/>
            <a:r>
              <a:rPr lang="en-SE" sz="1600" dirty="0"/>
              <a:t>Produktkvalitet</a:t>
            </a:r>
          </a:p>
          <a:p>
            <a:pPr algn="ctr"/>
            <a:r>
              <a:rPr lang="en-SE" sz="1600" dirty="0"/>
              <a:t>Kommersiell grund</a:t>
            </a: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B3EC8A89-531D-3D42-86AB-CD638B81E81D}"/>
              </a:ext>
            </a:extLst>
          </p:cNvPr>
          <p:cNvSpPr/>
          <p:nvPr/>
        </p:nvSpPr>
        <p:spPr>
          <a:xfrm>
            <a:off x="2622059" y="1058150"/>
            <a:ext cx="7354455" cy="1516904"/>
          </a:xfrm>
          <a:prstGeom prst="triangl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endParaRPr lang="en-SE" sz="16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8B460A-574B-4147-86E3-FAC432E9F8D7}"/>
              </a:ext>
            </a:extLst>
          </p:cNvPr>
          <p:cNvSpPr/>
          <p:nvPr/>
        </p:nvSpPr>
        <p:spPr>
          <a:xfrm>
            <a:off x="2920621" y="2658348"/>
            <a:ext cx="6809124" cy="132880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E" sz="1600" dirty="0"/>
              <a:t>2019</a:t>
            </a:r>
          </a:p>
          <a:p>
            <a:pPr algn="ctr"/>
            <a:r>
              <a:rPr lang="en-SE" sz="1600" dirty="0"/>
              <a:t>Professionell sälj</a:t>
            </a:r>
          </a:p>
          <a:p>
            <a:pPr algn="ctr"/>
            <a:r>
              <a:rPr lang="en-SE" sz="1600" dirty="0"/>
              <a:t>Företagskultur</a:t>
            </a:r>
          </a:p>
          <a:p>
            <a:pPr algn="ctr"/>
            <a:r>
              <a:rPr lang="en-GB" sz="1600" dirty="0"/>
              <a:t>L</a:t>
            </a:r>
            <a:r>
              <a:rPr lang="en-SE" sz="1600" dirty="0"/>
              <a:t>edning och process</a:t>
            </a:r>
          </a:p>
          <a:p>
            <a:pPr algn="ctr"/>
            <a:r>
              <a:rPr lang="en-SE" sz="1600" dirty="0"/>
              <a:t>Kvalitet och prestanda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22C44D-976E-2749-BA6F-8A3BE8D528C3}"/>
              </a:ext>
            </a:extLst>
          </p:cNvPr>
          <p:cNvSpPr txBox="1"/>
          <p:nvPr/>
        </p:nvSpPr>
        <p:spPr>
          <a:xfrm>
            <a:off x="4413938" y="1390133"/>
            <a:ext cx="38236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1600" dirty="0"/>
              <a:t>2020</a:t>
            </a:r>
          </a:p>
          <a:p>
            <a:pPr algn="ctr"/>
            <a:r>
              <a:rPr lang="en-SE" sz="1600" dirty="0"/>
              <a:t>Varumärke</a:t>
            </a:r>
          </a:p>
          <a:p>
            <a:pPr algn="ctr"/>
            <a:r>
              <a:rPr lang="en-SE" sz="1600" dirty="0"/>
              <a:t>Marknadsföring</a:t>
            </a:r>
          </a:p>
          <a:p>
            <a:pPr algn="ctr"/>
            <a:r>
              <a:rPr lang="en-SE" sz="1600" dirty="0"/>
              <a:t>Skalbar organisation</a:t>
            </a:r>
          </a:p>
        </p:txBody>
      </p:sp>
    </p:spTree>
    <p:extLst>
      <p:ext uri="{BB962C8B-B14F-4D97-AF65-F5344CB8AC3E}">
        <p14:creationId xmlns:p14="http://schemas.microsoft.com/office/powerpoint/2010/main" val="329667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A78CE-9B07-B04B-9844-233686FA7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E" dirty="0"/>
              <a:t>Teamet i Cluj Napoca, Rumänien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996EE-004A-3D4B-91AD-B944F2C1D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E" dirty="0"/>
              <a:t>Serstech Development s.r.l. etablerades </a:t>
            </a:r>
            <a:r>
              <a:rPr lang="en-GB" dirty="0"/>
              <a:t>i</a:t>
            </a:r>
            <a:r>
              <a:rPr lang="en-SE" dirty="0"/>
              <a:t> januari 2020</a:t>
            </a:r>
          </a:p>
          <a:p>
            <a:r>
              <a:rPr lang="en-SE" dirty="0"/>
              <a:t>10 personer, främst mjukvaruutveckling och QA</a:t>
            </a:r>
          </a:p>
          <a:p>
            <a:endParaRPr lang="en-SE" dirty="0"/>
          </a:p>
          <a:p>
            <a:r>
              <a:rPr lang="en-GB" dirty="0"/>
              <a:t>E</a:t>
            </a:r>
            <a:r>
              <a:rPr lang="en-SE" dirty="0"/>
              <a:t>rfarenheterna hittills</a:t>
            </a:r>
          </a:p>
          <a:p>
            <a:pPr lvl="1"/>
            <a:r>
              <a:rPr lang="en-SE" dirty="0"/>
              <a:t>Mycket hög effektivitet</a:t>
            </a:r>
          </a:p>
          <a:p>
            <a:pPr lvl="1"/>
            <a:r>
              <a:rPr lang="en-SE" dirty="0"/>
              <a:t>Billigare och snabbare att rekrytera</a:t>
            </a:r>
          </a:p>
          <a:p>
            <a:pPr lvl="1"/>
            <a:r>
              <a:rPr lang="en-GB" dirty="0"/>
              <a:t>L</a:t>
            </a:r>
            <a:r>
              <a:rPr lang="en-SE" dirty="0"/>
              <a:t>ägre kostnad och lägre risk</a:t>
            </a:r>
          </a:p>
          <a:p>
            <a:pPr lvl="1"/>
            <a:r>
              <a:rPr lang="en-SE" dirty="0"/>
              <a:t>Mycket bra samarbete med teamet </a:t>
            </a:r>
            <a:r>
              <a:rPr lang="en-GB" dirty="0" err="1"/>
              <a:t>i</a:t>
            </a:r>
            <a:r>
              <a:rPr lang="en-SE" dirty="0"/>
              <a:t> Lund</a:t>
            </a:r>
          </a:p>
          <a:p>
            <a:pPr lvl="1"/>
            <a:endParaRPr lang="en-SE" dirty="0"/>
          </a:p>
          <a:p>
            <a:r>
              <a:rPr lang="en-SE" dirty="0"/>
              <a:t>Framtiden</a:t>
            </a:r>
          </a:p>
          <a:p>
            <a:pPr lvl="1"/>
            <a:r>
              <a:rPr lang="en-GB" dirty="0"/>
              <a:t>R</a:t>
            </a:r>
            <a:r>
              <a:rPr lang="en-SE" dirty="0"/>
              <a:t>ekrytering i Rumänien prioriteras över i Sverige</a:t>
            </a:r>
          </a:p>
          <a:p>
            <a:pPr lvl="1"/>
            <a:r>
              <a:rPr lang="en-SE" dirty="0"/>
              <a:t>Nuvarande kontoret i Cluj rymmer 20 personer</a:t>
            </a:r>
          </a:p>
          <a:p>
            <a:pPr lvl="1"/>
            <a:endParaRPr lang="en-SE" dirty="0"/>
          </a:p>
          <a:p>
            <a:r>
              <a:rPr lang="en-SE" dirty="0"/>
              <a:t>Serstech är numera en koncern med tre bolag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A1C8E8-7F42-0A47-92D6-F816B36A3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065" y="1597294"/>
            <a:ext cx="4557294" cy="30975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C91E09-CB5F-3746-9431-FE77B4C1BB04}"/>
              </a:ext>
            </a:extLst>
          </p:cNvPr>
          <p:cNvSpPr txBox="1"/>
          <p:nvPr/>
        </p:nvSpPr>
        <p:spPr>
          <a:xfrm>
            <a:off x="8065368" y="4694830"/>
            <a:ext cx="360999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050" b="1" i="1" dirty="0"/>
              <a:t>Cluj Napoca</a:t>
            </a:r>
          </a:p>
          <a:p>
            <a:r>
              <a:rPr lang="en-SE" sz="1050" i="1" dirty="0"/>
              <a:t>Rumäniens näst största stad</a:t>
            </a:r>
          </a:p>
          <a:p>
            <a:r>
              <a:rPr lang="en-SE" sz="1050" i="1" dirty="0"/>
              <a:t>Landets främsta tekniska universitet</a:t>
            </a:r>
          </a:p>
        </p:txBody>
      </p:sp>
    </p:spTree>
    <p:extLst>
      <p:ext uri="{BB962C8B-B14F-4D97-AF65-F5344CB8AC3E}">
        <p14:creationId xmlns:p14="http://schemas.microsoft.com/office/powerpoint/2010/main" val="2610221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A78CE-9B07-B04B-9844-233686FA7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E" dirty="0"/>
              <a:t>Produktutveckling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996EE-004A-3D4B-91AD-B944F2C1D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408" y="1192197"/>
            <a:ext cx="9537519" cy="4984766"/>
          </a:xfrm>
        </p:spPr>
        <p:txBody>
          <a:bodyPr>
            <a:normAutofit fontScale="92500" lnSpcReduction="20000"/>
          </a:bodyPr>
          <a:lstStyle/>
          <a:p>
            <a:r>
              <a:rPr lang="sv-SE" dirty="0"/>
              <a:t>Under 2018 och 2019 var R&amp;Ds prioritet att säkerställa produktkvaliteten</a:t>
            </a:r>
          </a:p>
          <a:p>
            <a:pPr lvl="1"/>
            <a:r>
              <a:rPr lang="sv-SE" dirty="0"/>
              <a:t>Produktions- och hårdvarukvalitet</a:t>
            </a:r>
          </a:p>
          <a:p>
            <a:pPr lvl="1"/>
            <a:r>
              <a:rPr lang="sv-SE" dirty="0"/>
              <a:t>Mjukvarukvalitet och kvalitetsprocesser</a:t>
            </a:r>
          </a:p>
          <a:p>
            <a:pPr lvl="1"/>
            <a:r>
              <a:rPr lang="sv-SE" dirty="0"/>
              <a:t>Kvalitet på ämnesbibliotek och algoritmer</a:t>
            </a:r>
          </a:p>
          <a:p>
            <a:pPr lvl="1"/>
            <a:r>
              <a:rPr lang="sv-SE" dirty="0"/>
              <a:t>Dataintegritet och -säkerhet</a:t>
            </a:r>
          </a:p>
          <a:p>
            <a:pPr lvl="1"/>
            <a:r>
              <a:rPr lang="sv-SE" dirty="0"/>
              <a:t>Acceptans- och automatiserad testning</a:t>
            </a:r>
          </a:p>
          <a:p>
            <a:pPr lvl="1"/>
            <a:r>
              <a:rPr lang="sv-SE" dirty="0"/>
              <a:t>Testdokumentation och spårbarhet per instrument</a:t>
            </a:r>
          </a:p>
          <a:p>
            <a:pPr lvl="1"/>
            <a:r>
              <a:rPr lang="sv-SE" dirty="0"/>
              <a:t>Systematisk hantering av fel och reklamationer</a:t>
            </a:r>
          </a:p>
          <a:p>
            <a:pPr lvl="1"/>
            <a:endParaRPr lang="sv-SE" dirty="0"/>
          </a:p>
          <a:p>
            <a:r>
              <a:rPr lang="sv-SE" dirty="0"/>
              <a:t>Hösten 2019</a:t>
            </a:r>
          </a:p>
          <a:p>
            <a:pPr lvl="1"/>
            <a:r>
              <a:rPr lang="sv-SE" dirty="0"/>
              <a:t>Vi har nu uppnått en mycket bra produktkvalitet</a:t>
            </a:r>
          </a:p>
          <a:p>
            <a:pPr lvl="1"/>
            <a:r>
              <a:rPr lang="sv-SE" dirty="0"/>
              <a:t>Utvecklingen av nya produkter inleddes, lanseringsdatum satt till sommaren 2020</a:t>
            </a:r>
          </a:p>
          <a:p>
            <a:pPr marL="457200" lvl="1" indent="0">
              <a:buNone/>
            </a:pPr>
            <a:endParaRPr lang="sv-SE" dirty="0"/>
          </a:p>
          <a:p>
            <a:r>
              <a:rPr lang="sv-SE" dirty="0"/>
              <a:t>Konkurrenters produktutveckling mycket begränsad</a:t>
            </a:r>
          </a:p>
          <a:p>
            <a:pPr lvl="1"/>
            <a:r>
              <a:rPr lang="sv-SE" dirty="0"/>
              <a:t>Under 2019 kom inga produktnyheter</a:t>
            </a:r>
          </a:p>
          <a:p>
            <a:pPr lvl="1"/>
            <a:r>
              <a:rPr lang="sv-SE" dirty="0"/>
              <a:t>Under 2020 har en ny produkt för läkemedelsindustrin lanserats</a:t>
            </a:r>
          </a:p>
          <a:p>
            <a:pPr lvl="1"/>
            <a:endParaRPr lang="en-SE" dirty="0"/>
          </a:p>
          <a:p>
            <a:r>
              <a:rPr lang="en-SE" dirty="0"/>
              <a:t>Framtidens konkurrenter</a:t>
            </a:r>
          </a:p>
          <a:p>
            <a:pPr lvl="1"/>
            <a:r>
              <a:rPr lang="en-SE" dirty="0"/>
              <a:t>Är troligen idag okända företag och produkter – en distruption av marknaden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2C8C3D-2C34-6348-A5DA-203706705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7348" y="2149166"/>
            <a:ext cx="5915590" cy="476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426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erstech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7BF22"/>
      </a:accent1>
      <a:accent2>
        <a:srgbClr val="5E616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23EA1BE3A4636469D500752567128C5" ma:contentTypeVersion="12" ma:contentTypeDescription="Skapa ett nytt dokument." ma:contentTypeScope="" ma:versionID="93d5d796619c2ec3dee4bd68d8a0cc83">
  <xsd:schema xmlns:xsd="http://www.w3.org/2001/XMLSchema" xmlns:xs="http://www.w3.org/2001/XMLSchema" xmlns:p="http://schemas.microsoft.com/office/2006/metadata/properties" xmlns:ns2="ef13f7f2-199e-4ad2-aa54-bec5c5cd3930" xmlns:ns3="a1f5460d-f034-4f89-8e62-73bc73e90597" targetNamespace="http://schemas.microsoft.com/office/2006/metadata/properties" ma:root="true" ma:fieldsID="49584df9668c79aec0edfd3545937ca1" ns2:_="" ns3:_="">
    <xsd:import namespace="ef13f7f2-199e-4ad2-aa54-bec5c5cd3930"/>
    <xsd:import namespace="a1f5460d-f034-4f89-8e62-73bc73e905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13f7f2-199e-4ad2-aa54-bec5c5cd39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f5460d-f034-4f89-8e62-73bc73e9059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D07BB3-5FC6-4057-894E-C9690324992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190CBD9-0E29-4565-B136-77787610BE8F}">
  <ds:schemaRefs>
    <ds:schemaRef ds:uri="http://schemas.microsoft.com/office/2006/documentManagement/types"/>
    <ds:schemaRef ds:uri="ef13f7f2-199e-4ad2-aa54-bec5c5cd3930"/>
    <ds:schemaRef ds:uri="http://www.w3.org/XML/1998/namespace"/>
    <ds:schemaRef ds:uri="http://purl.org/dc/elements/1.1/"/>
    <ds:schemaRef ds:uri="http://purl.org/dc/dcmitype/"/>
    <ds:schemaRef ds:uri="http://purl.org/dc/terms/"/>
    <ds:schemaRef ds:uri="a1f5460d-f034-4f89-8e62-73bc73e90597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3201FAEC-F4EC-4094-B424-4AC479CB771C}">
  <ds:schemaRefs>
    <ds:schemaRef ds:uri="a1f5460d-f034-4f89-8e62-73bc73e90597"/>
    <ds:schemaRef ds:uri="ef13f7f2-199e-4ad2-aa54-bec5c5cd393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895</Words>
  <Application>Microsoft Macintosh PowerPoint</Application>
  <PresentationFormat>Widescreen</PresentationFormat>
  <Paragraphs>191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Avenir Book</vt:lpstr>
      <vt:lpstr>Avenir Book Oblique</vt:lpstr>
      <vt:lpstr>Avenir Medium</vt:lpstr>
      <vt:lpstr>Calibri</vt:lpstr>
      <vt:lpstr>Century Gothic</vt:lpstr>
      <vt:lpstr>Roboto Regular</vt:lpstr>
      <vt:lpstr>Office Theme</vt:lpstr>
      <vt:lpstr>PowerPoint Presentation</vt:lpstr>
      <vt:lpstr>Agenda</vt:lpstr>
      <vt:lpstr>Försäljning 2019 och Q1 2020</vt:lpstr>
      <vt:lpstr>Kommentarer till 2019</vt:lpstr>
      <vt:lpstr>Utsikterna för 2020 före Corona</vt:lpstr>
      <vt:lpstr>PowerPoint Presentation</vt:lpstr>
      <vt:lpstr>Bygget av Serstech</vt:lpstr>
      <vt:lpstr>Teamet i Cluj Napoca, Rumänien</vt:lpstr>
      <vt:lpstr>Produktutveckling</vt:lpstr>
      <vt:lpstr>Serstech Arx Next Generation Raman</vt:lpstr>
      <vt:lpstr>Serstech ChemDash 2.0</vt:lpstr>
      <vt:lpstr>2020 – Utmaningens år</vt:lpstr>
      <vt:lpstr>2020 – Utmaningens år</vt:lpstr>
      <vt:lpstr>2021</vt:lpstr>
      <vt:lpstr>Sammanfattning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Stefan Sandor</dc:creator>
  <cp:lastModifiedBy>Stefan Sandor</cp:lastModifiedBy>
  <cp:revision>14</cp:revision>
  <dcterms:created xsi:type="dcterms:W3CDTF">2020-04-24T11:07:12Z</dcterms:created>
  <dcterms:modified xsi:type="dcterms:W3CDTF">2020-04-28T07:17:36Z</dcterms:modified>
</cp:coreProperties>
</file>